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8" r:id="rId14"/>
    <p:sldId id="279" r:id="rId15"/>
    <p:sldId id="268" r:id="rId16"/>
    <p:sldId id="269" r:id="rId17"/>
    <p:sldId id="270" r:id="rId18"/>
    <p:sldId id="271" r:id="rId19"/>
    <p:sldId id="272" r:id="rId20"/>
    <p:sldId id="273" r:id="rId21"/>
    <p:sldId id="274" r:id="rId22"/>
    <p:sldId id="275" r:id="rId23"/>
    <p:sldId id="276" r:id="rId24"/>
    <p:sldId id="277" r:id="rId25"/>
    <p:sldId id="280" r:id="rId26"/>
    <p:sldId id="281" r:id="rId27"/>
    <p:sldId id="282" r:id="rId28"/>
    <p:sldId id="283" r:id="rId29"/>
    <p:sldId id="284" r:id="rId30"/>
    <p:sldId id="285" r:id="rId31"/>
    <p:sldId id="28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7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F0A7CD-5638-408A-94E5-139B400BE911}" type="datetimeFigureOut">
              <a:rPr lang="en-GB" smtClean="0"/>
              <a:t>22/07/2024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BBA7A8-02B5-4CAF-8BBB-50BF9ACF582B}" type="slidenum">
              <a:rPr lang="en-GB" smtClean="0"/>
              <a:t>‹#›</a:t>
            </a:fld>
            <a:endParaRPr lang="en-GB"/>
          </a:p>
        </p:txBody>
      </p:sp>
    </p:spTree>
    <p:extLst>
      <p:ext uri="{BB962C8B-B14F-4D97-AF65-F5344CB8AC3E}">
        <p14:creationId xmlns:p14="http://schemas.microsoft.com/office/powerpoint/2010/main" val="876946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rPr>
              <a:t>Supplementary Figure 1.</a:t>
            </a:r>
            <a:r>
              <a:rPr lang="en-GB" sz="1800" dirty="0">
                <a:effectLst/>
                <a:latin typeface="Arial" panose="020B0604020202020204" pitchFamily="34" charset="0"/>
                <a:ea typeface="DengXian" panose="02010600030101010101" pitchFamily="2" charset="-122"/>
              </a:rPr>
              <a:t> (a) </a:t>
            </a:r>
            <a:r>
              <a:rPr lang="en-GB" sz="1800" i="1" dirty="0">
                <a:solidFill>
                  <a:srgbClr val="202124"/>
                </a:solidFill>
                <a:effectLst/>
                <a:latin typeface="Arial" panose="020B0604020202020204" pitchFamily="34" charset="0"/>
                <a:ea typeface="DengXian" panose="02010600030101010101" pitchFamily="2" charset="-122"/>
              </a:rPr>
              <a:t>η</a:t>
            </a:r>
            <a:r>
              <a:rPr lang="en-GB" sz="1800" baseline="-25000" dirty="0">
                <a:solidFill>
                  <a:srgbClr val="202124"/>
                </a:solidFill>
                <a:effectLst/>
                <a:latin typeface="Arial" panose="020B0604020202020204" pitchFamily="34" charset="0"/>
                <a:ea typeface="DengXian" panose="02010600030101010101" pitchFamily="2" charset="-122"/>
              </a:rPr>
              <a:t>mpp</a:t>
            </a:r>
            <a:r>
              <a:rPr lang="en-GB" sz="1800" dirty="0">
                <a:effectLst/>
                <a:latin typeface="Arial" panose="020B0604020202020204" pitchFamily="34" charset="0"/>
                <a:ea typeface="DengXian" panose="02010600030101010101" pitchFamily="2" charset="-122"/>
              </a:rPr>
              <a:t>, (b) steady-state </a:t>
            </a:r>
            <a:r>
              <a:rPr lang="en-GB" sz="1800" i="1" dirty="0">
                <a:effectLst/>
                <a:latin typeface="Arial" panose="020B0604020202020204" pitchFamily="34" charset="0"/>
                <a:ea typeface="DengXian" panose="02010600030101010101" pitchFamily="2" charset="-122"/>
              </a:rPr>
              <a:t>V</a:t>
            </a:r>
            <a:r>
              <a:rPr lang="en-GB" sz="1800" baseline="-25000" dirty="0">
                <a:effectLst/>
                <a:latin typeface="Arial" panose="020B0604020202020204" pitchFamily="34" charset="0"/>
                <a:ea typeface="DengXian" panose="02010600030101010101" pitchFamily="2" charset="-122"/>
              </a:rPr>
              <a:t>OC</a:t>
            </a:r>
            <a:r>
              <a:rPr lang="en-GB" sz="1800" dirty="0">
                <a:effectLst/>
                <a:latin typeface="Arial" panose="020B0604020202020204" pitchFamily="34" charset="0"/>
                <a:ea typeface="DengXian" panose="02010600030101010101" pitchFamily="2" charset="-122"/>
              </a:rPr>
              <a:t>, (c) steady-state </a:t>
            </a:r>
            <a:r>
              <a:rPr lang="en-GB" sz="1800" i="1" dirty="0">
                <a:effectLst/>
                <a:latin typeface="Arial" panose="020B0604020202020204" pitchFamily="34" charset="0"/>
                <a:ea typeface="DengXian" panose="02010600030101010101" pitchFamily="2" charset="-122"/>
              </a:rPr>
              <a:t>J</a:t>
            </a:r>
            <a:r>
              <a:rPr lang="en-GB" sz="1800" baseline="-25000" dirty="0">
                <a:effectLst/>
                <a:latin typeface="Arial" panose="020B0604020202020204" pitchFamily="34" charset="0"/>
                <a:ea typeface="DengXian" panose="02010600030101010101" pitchFamily="2" charset="-122"/>
              </a:rPr>
              <a:t>SC</a:t>
            </a:r>
            <a:r>
              <a:rPr lang="en-GB" sz="1800" dirty="0">
                <a:effectLst/>
                <a:latin typeface="Arial" panose="020B0604020202020204" pitchFamily="34" charset="0"/>
                <a:ea typeface="DengXian" panose="02010600030101010101" pitchFamily="2" charset="-122"/>
              </a:rPr>
              <a:t> and (d) quasi-FF of FA</a:t>
            </a:r>
            <a:r>
              <a:rPr lang="en-GB" sz="1800" baseline="-25000" dirty="0">
                <a:effectLst/>
                <a:latin typeface="Arial" panose="020B0604020202020204" pitchFamily="34" charset="0"/>
                <a:ea typeface="DengXian" panose="02010600030101010101" pitchFamily="2" charset="-122"/>
              </a:rPr>
              <a:t>0.83</a:t>
            </a:r>
            <a:r>
              <a:rPr lang="en-GB" sz="1800" dirty="0">
                <a:effectLst/>
                <a:latin typeface="Arial" panose="020B0604020202020204" pitchFamily="34" charset="0"/>
                <a:ea typeface="DengXian" panose="02010600030101010101" pitchFamily="2" charset="-122"/>
              </a:rPr>
              <a:t>Cs</a:t>
            </a:r>
            <a:r>
              <a:rPr lang="en-GB" sz="1800" baseline="-25000" dirty="0">
                <a:effectLst/>
                <a:latin typeface="Arial" panose="020B0604020202020204" pitchFamily="34" charset="0"/>
                <a:ea typeface="DengXian" panose="02010600030101010101" pitchFamily="2" charset="-122"/>
              </a:rPr>
              <a:t>0.17</a:t>
            </a:r>
            <a:r>
              <a:rPr lang="en-GB" sz="1800" dirty="0">
                <a:effectLst/>
                <a:latin typeface="Arial" panose="020B0604020202020204" pitchFamily="34" charset="0"/>
                <a:ea typeface="DengXian" panose="02010600030101010101" pitchFamily="2" charset="-122"/>
              </a:rPr>
              <a:t>Pb(I</a:t>
            </a:r>
            <a:r>
              <a:rPr lang="en-GB" sz="1800" baseline="-25000" dirty="0">
                <a:effectLst/>
                <a:latin typeface="Arial" panose="020B0604020202020204" pitchFamily="34" charset="0"/>
                <a:ea typeface="DengXian" panose="02010600030101010101" pitchFamily="2" charset="-122"/>
              </a:rPr>
              <a:t>0.6</a:t>
            </a:r>
            <a:r>
              <a:rPr lang="en-GB" sz="1800" dirty="0">
                <a:effectLst/>
                <a:latin typeface="Arial" panose="020B0604020202020204" pitchFamily="34" charset="0"/>
                <a:ea typeface="DengXian" panose="02010600030101010101" pitchFamily="2" charset="-122"/>
              </a:rPr>
              <a:t>Br</a:t>
            </a:r>
            <a:r>
              <a:rPr lang="en-GB" sz="1800" baseline="-25000" dirty="0">
                <a:effectLst/>
                <a:latin typeface="Arial" panose="020B0604020202020204" pitchFamily="34" charset="0"/>
                <a:ea typeface="DengXian" panose="02010600030101010101" pitchFamily="2" charset="-122"/>
              </a:rPr>
              <a:t>0.4</a:t>
            </a:r>
            <a:r>
              <a:rPr lang="en-GB" sz="1800" dirty="0">
                <a:effectLst/>
                <a:latin typeface="Arial" panose="020B0604020202020204" pitchFamily="34" charset="0"/>
                <a:ea typeface="DengXian" panose="02010600030101010101" pitchFamily="2" charset="-122"/>
              </a:rPr>
              <a:t>)</a:t>
            </a:r>
            <a:r>
              <a:rPr lang="en-GB" sz="1800" baseline="-25000" dirty="0">
                <a:effectLst/>
                <a:latin typeface="Arial" panose="020B0604020202020204" pitchFamily="34" charset="0"/>
                <a:ea typeface="DengXian" panose="02010600030101010101" pitchFamily="2" charset="-122"/>
              </a:rPr>
              <a:t>3</a:t>
            </a:r>
            <a:r>
              <a:rPr lang="en-GB" sz="1800" dirty="0">
                <a:effectLst/>
                <a:latin typeface="Arial" panose="020B0604020202020204" pitchFamily="34" charset="0"/>
                <a:ea typeface="DengXian" panose="02010600030101010101" pitchFamily="2" charset="-122"/>
              </a:rPr>
              <a:t> PSCs employing PTAA, MeO-2PACz, 2PACz and Me-4PACz respectively as the hole transport layer. These devices were fabricated in a single experimental batch. Any pixel with </a:t>
            </a:r>
            <a:r>
              <a:rPr lang="en-GB" sz="1800" i="1" dirty="0">
                <a:solidFill>
                  <a:srgbClr val="202124"/>
                </a:solidFill>
                <a:effectLst/>
                <a:latin typeface="Arial" panose="020B0604020202020204" pitchFamily="34" charset="0"/>
                <a:ea typeface="DengXian" panose="02010600030101010101" pitchFamily="2" charset="-122"/>
              </a:rPr>
              <a:t>η</a:t>
            </a:r>
            <a:r>
              <a:rPr lang="en-GB" sz="1800" baseline="-25000" dirty="0">
                <a:solidFill>
                  <a:srgbClr val="202124"/>
                </a:solidFill>
                <a:effectLst/>
                <a:latin typeface="Arial" panose="020B0604020202020204" pitchFamily="34" charset="0"/>
                <a:ea typeface="DengXian" panose="02010600030101010101" pitchFamily="2" charset="-122"/>
              </a:rPr>
              <a:t>mpp</a:t>
            </a:r>
            <a:r>
              <a:rPr lang="en-GB" sz="1800" dirty="0">
                <a:effectLst/>
                <a:latin typeface="Arial" panose="020B0604020202020204" pitchFamily="34" charset="0"/>
                <a:ea typeface="DengXian" panose="02010600030101010101" pitchFamily="2" charset="-122"/>
              </a:rPr>
              <a:t> ≤ 75% </a:t>
            </a:r>
            <a:r>
              <a:rPr lang="en-GB" sz="1800" i="1" dirty="0">
                <a:solidFill>
                  <a:srgbClr val="202124"/>
                </a:solidFill>
                <a:effectLst/>
                <a:latin typeface="Arial" panose="020B0604020202020204" pitchFamily="34" charset="0"/>
                <a:ea typeface="DengXian" panose="02010600030101010101" pitchFamily="2" charset="-122"/>
              </a:rPr>
              <a:t>η</a:t>
            </a:r>
            <a:r>
              <a:rPr lang="en-GB" sz="1800" baseline="-25000" dirty="0">
                <a:solidFill>
                  <a:srgbClr val="202124"/>
                </a:solidFill>
                <a:effectLst/>
                <a:latin typeface="Arial" panose="020B0604020202020204" pitchFamily="34" charset="0"/>
                <a:ea typeface="DengXian" panose="02010600030101010101" pitchFamily="2" charset="-122"/>
              </a:rPr>
              <a:t>mpp</a:t>
            </a:r>
            <a:r>
              <a:rPr lang="en-GB" sz="1800" dirty="0">
                <a:effectLst/>
                <a:latin typeface="Arial" panose="020B0604020202020204" pitchFamily="34" charset="0"/>
                <a:ea typeface="DengXian" panose="02010600030101010101" pitchFamily="2" charset="-122"/>
              </a:rPr>
              <a:t> of the champion device are cut off from the figure.</a:t>
            </a:r>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a:t>
            </a:fld>
            <a:endParaRPr lang="en-GB"/>
          </a:p>
        </p:txBody>
      </p:sp>
    </p:spTree>
    <p:extLst>
      <p:ext uri="{BB962C8B-B14F-4D97-AF65-F5344CB8AC3E}">
        <p14:creationId xmlns:p14="http://schemas.microsoft.com/office/powerpoint/2010/main" val="3139431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9. </a:t>
            </a:r>
            <a:r>
              <a:rPr lang="en-GB" sz="1800" dirty="0">
                <a:effectLst/>
                <a:latin typeface="Arial" panose="020B0604020202020204" pitchFamily="34" charset="0"/>
                <a:ea typeface="DengXian" panose="02010600030101010101" pitchFamily="2" charset="-122"/>
                <a:cs typeface="Times New Roman" panose="02020603050405020304" pitchFamily="18" charset="0"/>
              </a:rPr>
              <a:t>Short-range mobility</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of 15 mol% MACl-modified and  no-MACl control films, namely ‘MACl’ or ‘Control’, characterised by Optical-Pump Terahertz-Probe spectroscopy.  One control sample and 2 MACl samples were measured.</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10</a:t>
            </a:fld>
            <a:endParaRPr lang="en-GB"/>
          </a:p>
        </p:txBody>
      </p:sp>
    </p:spTree>
    <p:extLst>
      <p:ext uri="{BB962C8B-B14F-4D97-AF65-F5344CB8AC3E}">
        <p14:creationId xmlns:p14="http://schemas.microsoft.com/office/powerpoint/2010/main" val="329744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10.</a:t>
            </a:r>
            <a:r>
              <a:rPr lang="en-GB" sz="1800" dirty="0">
                <a:effectLst/>
                <a:latin typeface="Arial" panose="020B0604020202020204" pitchFamily="34" charset="0"/>
                <a:ea typeface="DengXian" panose="02010600030101010101" pitchFamily="2" charset="-122"/>
                <a:cs typeface="Times New Roman" panose="02020603050405020304" pitchFamily="18" charset="0"/>
              </a:rPr>
              <a:t> Top-down SEM images of (a - b) control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films and (c - d) 15 mol% MACl additive-modified films.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11</a:t>
            </a:fld>
            <a:endParaRPr lang="en-GB"/>
          </a:p>
        </p:txBody>
      </p:sp>
    </p:spTree>
    <p:extLst>
      <p:ext uri="{BB962C8B-B14F-4D97-AF65-F5344CB8AC3E}">
        <p14:creationId xmlns:p14="http://schemas.microsoft.com/office/powerpoint/2010/main" val="259137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11.</a:t>
            </a:r>
            <a:r>
              <a:rPr lang="en-GB" sz="1800" dirty="0">
                <a:effectLst/>
                <a:latin typeface="Arial" panose="020B0604020202020204" pitchFamily="34" charset="0"/>
                <a:ea typeface="DengXian" panose="02010600030101010101" pitchFamily="2" charset="-122"/>
                <a:cs typeface="Times New Roman" panose="02020603050405020304" pitchFamily="18" charset="0"/>
              </a:rPr>
              <a:t> Tauc analyses based on transmittance and reflectance measurements taken on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perovskites with a range of MACl concentrations (x) with 0 </a:t>
            </a:r>
            <a:r>
              <a:rPr lang="zh-CN" sz="1800" dirty="0">
                <a:effectLst/>
                <a:latin typeface="Arial" panose="020B0604020202020204" pitchFamily="34" charset="0"/>
                <a:ea typeface="DengXian" panose="02010600030101010101" pitchFamily="2" charset="-122"/>
                <a:cs typeface="Arial" panose="020B0604020202020204" pitchFamily="34"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x </a:t>
            </a:r>
            <a:r>
              <a:rPr lang="zh-CN" sz="1800" dirty="0">
                <a:effectLst/>
                <a:latin typeface="Arial" panose="020B0604020202020204" pitchFamily="34" charset="0"/>
                <a:ea typeface="DengXian" panose="02010600030101010101" pitchFamily="2" charset="-122"/>
                <a:cs typeface="Arial" panose="020B0604020202020204" pitchFamily="34" charset="0"/>
              </a:rPr>
              <a:t>≤</a:t>
            </a:r>
            <a:r>
              <a:rPr lang="zh-CN" sz="1800" dirty="0">
                <a:effectLst/>
                <a:latin typeface="Calibri" panose="020F0502020204030204" pitchFamily="34" charset="0"/>
                <a:ea typeface="Arial" panose="020B0604020202020204" pitchFamily="34" charset="0"/>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45 mol%. “Control” contains 0 mol% MACl additive and is annealed at 100 °C in a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glovebox. “0 mol% MACl” refers to a film without MACl additive but is annealed at 150 °C in air with ~30% RH.</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12</a:t>
            </a:fld>
            <a:endParaRPr lang="en-GB"/>
          </a:p>
        </p:txBody>
      </p:sp>
    </p:spTree>
    <p:extLst>
      <p:ext uri="{BB962C8B-B14F-4D97-AF65-F5344CB8AC3E}">
        <p14:creationId xmlns:p14="http://schemas.microsoft.com/office/powerpoint/2010/main" val="1462499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12. </a:t>
            </a:r>
            <a:r>
              <a:rPr lang="en-GB" sz="1800" dirty="0">
                <a:effectLst/>
                <a:latin typeface="Arial" panose="020B0604020202020204" pitchFamily="34" charset="0"/>
                <a:ea typeface="DengXian" panose="02010600030101010101" pitchFamily="2" charset="-122"/>
                <a:cs typeface="Times New Roman" panose="02020603050405020304" pitchFamily="18" charset="0"/>
              </a:rPr>
              <a:t>EQE and integrated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for 15 mol% MACl additive device and  control device with Me-4PACz as the HTL and C</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60</a:t>
            </a:r>
            <a:r>
              <a:rPr lang="en-GB" sz="1800" dirty="0">
                <a:effectLst/>
                <a:latin typeface="Arial" panose="020B0604020202020204" pitchFamily="34" charset="0"/>
                <a:ea typeface="DengXian" panose="02010600030101010101" pitchFamily="2" charset="-122"/>
                <a:cs typeface="Times New Roman" panose="02020603050405020304" pitchFamily="18" charset="0"/>
              </a:rPr>
              <a:t> as the ETL, namely 15 mol% MACl or Control.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13</a:t>
            </a:fld>
            <a:endParaRPr lang="en-GB"/>
          </a:p>
        </p:txBody>
      </p:sp>
    </p:spTree>
    <p:extLst>
      <p:ext uri="{BB962C8B-B14F-4D97-AF65-F5344CB8AC3E}">
        <p14:creationId xmlns:p14="http://schemas.microsoft.com/office/powerpoint/2010/main" val="605185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13. </a:t>
            </a:r>
            <a:r>
              <a:rPr lang="en-GB" sz="1800" dirty="0">
                <a:effectLst/>
                <a:latin typeface="Arial" panose="020B0604020202020204" pitchFamily="34" charset="0"/>
                <a:ea typeface="DengXian" panose="02010600030101010101" pitchFamily="2" charset="-122"/>
                <a:cs typeface="Times New Roman" panose="02020603050405020304" pitchFamily="18" charset="0"/>
              </a:rPr>
              <a:t>PV</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bandgap extracted from the inflection point of the onset of the EQE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12</a:t>
            </a:r>
            <a:r>
              <a:rPr lang="en-GB" sz="1800" dirty="0">
                <a:effectLst/>
                <a:latin typeface="Arial" panose="020B0604020202020204" pitchFamily="34" charset="0"/>
                <a:ea typeface="DengXian" panose="02010600030101010101" pitchFamily="2" charset="-122"/>
                <a:cs typeface="Times New Roman" panose="02020603050405020304" pitchFamily="18" charset="0"/>
              </a:rPr>
              <a:t>) for (a) 15 mol% MACl additive device and (b) control device with Me-4PACz as the HTL and C</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60</a:t>
            </a:r>
            <a:r>
              <a:rPr lang="en-GB" sz="1800" dirty="0">
                <a:effectLst/>
                <a:latin typeface="Arial" panose="020B0604020202020204" pitchFamily="34" charset="0"/>
                <a:ea typeface="DengXian" panose="02010600030101010101" pitchFamily="2" charset="-122"/>
                <a:cs typeface="Times New Roman" panose="02020603050405020304" pitchFamily="18" charset="0"/>
              </a:rPr>
              <a:t> as the ETL, namely 15 mol% MACl or Control.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14</a:t>
            </a:fld>
            <a:endParaRPr lang="en-GB"/>
          </a:p>
        </p:txBody>
      </p:sp>
    </p:spTree>
    <p:extLst>
      <p:ext uri="{BB962C8B-B14F-4D97-AF65-F5344CB8AC3E}">
        <p14:creationId xmlns:p14="http://schemas.microsoft.com/office/powerpoint/2010/main" val="848620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14.</a:t>
            </a:r>
            <a:r>
              <a:rPr lang="en-GB" sz="1800" dirty="0">
                <a:effectLst/>
                <a:latin typeface="Arial" panose="020B0604020202020204" pitchFamily="34" charset="0"/>
                <a:ea typeface="DengXian" panose="02010600030101010101" pitchFamily="2" charset="-122"/>
                <a:cs typeface="Times New Roman" panose="02020603050405020304" pitchFamily="18" charset="0"/>
              </a:rPr>
              <a:t> </a:t>
            </a:r>
            <a:r>
              <a:rPr lang="en-GB" sz="1800" baseline="30000" dirty="0">
                <a:effectLst/>
                <a:latin typeface="Arial" panose="020B0604020202020204" pitchFamily="34" charset="0"/>
                <a:ea typeface="DengXian" panose="02010600030101010101" pitchFamily="2" charset="-122"/>
                <a:cs typeface="Times New Roman" panose="02020603050405020304" pitchFamily="18" charset="0"/>
              </a:rPr>
              <a:t>1</a:t>
            </a:r>
            <a:r>
              <a:rPr lang="en-GB" sz="1800" dirty="0">
                <a:effectLst/>
                <a:latin typeface="Arial" panose="020B0604020202020204" pitchFamily="34" charset="0"/>
                <a:ea typeface="DengXian" panose="02010600030101010101" pitchFamily="2" charset="-122"/>
                <a:cs typeface="Times New Roman" panose="02020603050405020304" pitchFamily="18" charset="0"/>
              </a:rPr>
              <a:t>H Nuclear Magnetic Resonance (NMR) spectra of control (top) and 15 mol% MACl additive (bottom)-modified perovskite materials.</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15</a:t>
            </a:fld>
            <a:endParaRPr lang="en-GB"/>
          </a:p>
        </p:txBody>
      </p:sp>
    </p:spTree>
    <p:extLst>
      <p:ext uri="{BB962C8B-B14F-4D97-AF65-F5344CB8AC3E}">
        <p14:creationId xmlns:p14="http://schemas.microsoft.com/office/powerpoint/2010/main" val="2320533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15.</a:t>
            </a:r>
            <a:r>
              <a:rPr lang="en-GB" sz="1800" dirty="0">
                <a:effectLst/>
                <a:latin typeface="Arial" panose="020B0604020202020204" pitchFamily="34" charset="0"/>
                <a:ea typeface="DengXian" panose="02010600030101010101" pitchFamily="2" charset="-122"/>
                <a:cs typeface="Times New Roman" panose="02020603050405020304" pitchFamily="18" charset="0"/>
              </a:rPr>
              <a:t> (a) Absorbance spectra of a range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perovskites each with 15 mol% additive A-site halide. MA(I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 represents a mixed-halide additive with 0.6:0.4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MAI:MABr</a:t>
            </a:r>
            <a:r>
              <a:rPr lang="en-GB" sz="1800" dirty="0">
                <a:effectLst/>
                <a:latin typeface="Arial" panose="020B0604020202020204" pitchFamily="34" charset="0"/>
                <a:ea typeface="DengXian" panose="02010600030101010101" pitchFamily="2" charset="-122"/>
                <a:cs typeface="Times New Roman" panose="02020603050405020304" pitchFamily="18" charset="0"/>
              </a:rPr>
              <a:t> stoichiometry, at 15 mol% excess with respect to MA.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)Cl represents a mixed-A-site additive 0.83:0.17 with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FACl:CsCl</a:t>
            </a:r>
            <a:r>
              <a:rPr lang="en-GB" sz="1800" dirty="0">
                <a:effectLst/>
                <a:latin typeface="Arial" panose="020B0604020202020204" pitchFamily="34" charset="0"/>
                <a:ea typeface="DengXian" panose="02010600030101010101" pitchFamily="2" charset="-122"/>
                <a:cs typeface="Times New Roman" panose="02020603050405020304" pitchFamily="18" charset="0"/>
              </a:rPr>
              <a:t>, at 15 mol% excess with respect to Cl. The region of the spectrum highlighted in the box is expanded and the absorbance spectra normalised between 650 and 725 nm to emphasise the bandgap shifts observed as a result of 15 mol% AX addition: (b) shows the influence of MAX additives, (c) shows the influence of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ACl</a:t>
            </a:r>
            <a:r>
              <a:rPr lang="en-GB" sz="1800" dirty="0">
                <a:effectLst/>
                <a:latin typeface="Arial" panose="020B0604020202020204" pitchFamily="34" charset="0"/>
                <a:ea typeface="DengXian" panose="02010600030101010101" pitchFamily="2" charset="-122"/>
                <a:cs typeface="Times New Roman" panose="02020603050405020304" pitchFamily="18" charset="0"/>
              </a:rPr>
              <a:t> additives.</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16</a:t>
            </a:fld>
            <a:endParaRPr lang="en-GB"/>
          </a:p>
        </p:txBody>
      </p:sp>
    </p:spTree>
    <p:extLst>
      <p:ext uri="{BB962C8B-B14F-4D97-AF65-F5344CB8AC3E}">
        <p14:creationId xmlns:p14="http://schemas.microsoft.com/office/powerpoint/2010/main" val="2434463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16.</a:t>
            </a:r>
            <a:r>
              <a:rPr lang="en-GB" sz="1800" dirty="0">
                <a:effectLst/>
                <a:latin typeface="Arial" panose="020B0604020202020204" pitchFamily="34" charset="0"/>
                <a:ea typeface="DengXian" panose="02010600030101010101" pitchFamily="2" charset="-122"/>
                <a:cs typeface="Times New Roman" panose="02020603050405020304" pitchFamily="18" charset="0"/>
              </a:rPr>
              <a:t> X-ray diffraction patterns (XRD) showing the perovskite materials obtained by employing various AX-type additives at 15 mol% excess. MA(I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 represents a mixed-halide additive with 0.6:0.4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MAI:MABr</a:t>
            </a:r>
            <a:r>
              <a:rPr lang="en-GB" sz="1800" dirty="0">
                <a:effectLst/>
                <a:latin typeface="Arial" panose="020B0604020202020204" pitchFamily="34" charset="0"/>
                <a:ea typeface="DengXian" panose="02010600030101010101" pitchFamily="2" charset="-122"/>
                <a:cs typeface="Times New Roman" panose="02020603050405020304" pitchFamily="18" charset="0"/>
              </a:rPr>
              <a:t> stoichiometry, at 15 mol% excess with respect to MA.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)Cl represents a mixed-A-site additive 0.83:0.17 with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FACl:CsCl</a:t>
            </a:r>
            <a:r>
              <a:rPr lang="en-GB" sz="1800" dirty="0">
                <a:effectLst/>
                <a:latin typeface="Arial" panose="020B0604020202020204" pitchFamily="34" charset="0"/>
                <a:ea typeface="DengXian" panose="02010600030101010101" pitchFamily="2" charset="-122"/>
                <a:cs typeface="Times New Roman" panose="02020603050405020304" pitchFamily="18" charset="0"/>
              </a:rPr>
              <a:t>, at 15 mol% excess with respect to Cl. The region of highlighted with a box emphasises the formation of lower-dimensionality polytypes in the presence of MAI and MABr additives.</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17</a:t>
            </a:fld>
            <a:endParaRPr lang="en-GB"/>
          </a:p>
        </p:txBody>
      </p:sp>
    </p:spTree>
    <p:extLst>
      <p:ext uri="{BB962C8B-B14F-4D97-AF65-F5344CB8AC3E}">
        <p14:creationId xmlns:p14="http://schemas.microsoft.com/office/powerpoint/2010/main" val="2566301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17.</a:t>
            </a:r>
            <a:r>
              <a:rPr lang="en-GB" sz="1800" b="0"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Statistics of (a) </a:t>
            </a:r>
            <a:r>
              <a:rPr lang="en-GB" sz="1800" i="1"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and (d) quasi-FF values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devices based on Me-4PACz with no additive (control, 6 cells), or with 15 mol% addition of MACl (17 cells),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FACl</a:t>
            </a:r>
            <a:r>
              <a:rPr lang="en-GB" sz="1800" dirty="0">
                <a:effectLst/>
                <a:latin typeface="Arial" panose="020B0604020202020204" pitchFamily="34" charset="0"/>
                <a:ea typeface="DengXian" panose="02010600030101010101" pitchFamily="2" charset="-122"/>
                <a:cs typeface="Times New Roman" panose="02020603050405020304" pitchFamily="18" charset="0"/>
              </a:rPr>
              <a:t> (7 cells),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CsCl</a:t>
            </a:r>
            <a:r>
              <a:rPr lang="en-GB" sz="1800" dirty="0">
                <a:effectLst/>
                <a:latin typeface="Arial" panose="020B0604020202020204" pitchFamily="34" charset="0"/>
                <a:ea typeface="DengXian" panose="02010600030101010101" pitchFamily="2" charset="-122"/>
                <a:cs typeface="Times New Roman" panose="02020603050405020304" pitchFamily="18" charset="0"/>
              </a:rPr>
              <a:t> (6 cells),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Cl (8 cells),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MAl</a:t>
            </a:r>
            <a:r>
              <a:rPr lang="en-GB" sz="1800" dirty="0">
                <a:effectLst/>
                <a:latin typeface="Arial" panose="020B0604020202020204" pitchFamily="34" charset="0"/>
                <a:ea typeface="DengXian" panose="02010600030101010101" pitchFamily="2" charset="-122"/>
                <a:cs typeface="Times New Roman" panose="02020603050405020304" pitchFamily="18" charset="0"/>
              </a:rPr>
              <a:t> (10 cells), %MABr (12 cells) or %MAI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 (12 cells). These cells were fabricated across two batches of experiments.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18</a:t>
            </a:fld>
            <a:endParaRPr lang="en-GB"/>
          </a:p>
        </p:txBody>
      </p:sp>
    </p:spTree>
    <p:extLst>
      <p:ext uri="{BB962C8B-B14F-4D97-AF65-F5344CB8AC3E}">
        <p14:creationId xmlns:p14="http://schemas.microsoft.com/office/powerpoint/2010/main" val="2826062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18.</a:t>
            </a:r>
            <a:r>
              <a:rPr lang="en-GB" sz="1800" dirty="0">
                <a:effectLst/>
                <a:latin typeface="Arial" panose="020B0604020202020204" pitchFamily="34" charset="0"/>
                <a:ea typeface="DengXian" panose="02010600030101010101" pitchFamily="2" charset="-122"/>
                <a:cs typeface="Times New Roman" panose="02020603050405020304" pitchFamily="18" charset="0"/>
              </a:rPr>
              <a:t> Photos of the intermediate phases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with no additive (Control) or with 15 mol% MACl,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FACl</a:t>
            </a:r>
            <a:r>
              <a:rPr lang="en-GB" sz="1800"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CsCl</a:t>
            </a:r>
            <a:r>
              <a:rPr lang="en-GB" sz="1800" dirty="0">
                <a:effectLst/>
                <a:latin typeface="Arial" panose="020B0604020202020204" pitchFamily="34" charset="0"/>
                <a:ea typeface="DengXian" panose="02010600030101010101" pitchFamily="2" charset="-122"/>
                <a:cs typeface="Times New Roman" panose="02020603050405020304" pitchFamily="18" charset="0"/>
              </a:rPr>
              <a:t>,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Cl, </a:t>
            </a:r>
            <a:r>
              <a:rPr lang="en-GB" sz="1800" dirty="0" err="1">
                <a:effectLst/>
                <a:latin typeface="Arial" panose="020B0604020202020204" pitchFamily="34" charset="0"/>
                <a:ea typeface="DengXian" panose="02010600030101010101" pitchFamily="2" charset="-122"/>
                <a:cs typeface="Times New Roman" panose="02020603050405020304" pitchFamily="18" charset="0"/>
              </a:rPr>
              <a:t>MAl</a:t>
            </a:r>
            <a:r>
              <a:rPr lang="en-GB" sz="1800" dirty="0">
                <a:effectLst/>
                <a:latin typeface="Arial" panose="020B0604020202020204" pitchFamily="34" charset="0"/>
                <a:ea typeface="DengXian" panose="02010600030101010101" pitchFamily="2" charset="-122"/>
                <a:cs typeface="Times New Roman" panose="02020603050405020304" pitchFamily="18" charset="0"/>
              </a:rPr>
              <a:t>, MABr or MAI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 taken (a) immediately after spin coating (b) 30 min stored under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 </a:t>
            </a:r>
            <a:r>
              <a:rPr lang="en-GB" sz="1800" dirty="0">
                <a:effectLst/>
                <a:latin typeface="Arial" panose="020B0604020202020204" pitchFamily="34" charset="0"/>
                <a:ea typeface="DengXian" panose="02010600030101010101" pitchFamily="2" charset="-122"/>
                <a:cs typeface="Times New Roman" panose="02020603050405020304" pitchFamily="18" charset="0"/>
              </a:rPr>
              <a:t>atmosphere and (c) 60 min stored under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 </a:t>
            </a:r>
            <a:r>
              <a:rPr lang="en-GB" sz="1800" dirty="0">
                <a:effectLst/>
                <a:latin typeface="Arial" panose="020B0604020202020204" pitchFamily="34" charset="0"/>
                <a:ea typeface="DengXian" panose="02010600030101010101" pitchFamily="2" charset="-122"/>
                <a:cs typeface="Times New Roman" panose="02020603050405020304" pitchFamily="18" charset="0"/>
              </a:rPr>
              <a:t>atmosphere followed by exposure to air for 5 min.</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BBBA7A8-02B5-4CAF-8BBB-50BF9ACF582B}" type="slidenum">
              <a:rPr lang="en-GB" smtClean="0"/>
              <a:t>19</a:t>
            </a:fld>
            <a:endParaRPr lang="en-GB"/>
          </a:p>
        </p:txBody>
      </p:sp>
    </p:spTree>
    <p:extLst>
      <p:ext uri="{BB962C8B-B14F-4D97-AF65-F5344CB8AC3E}">
        <p14:creationId xmlns:p14="http://schemas.microsoft.com/office/powerpoint/2010/main" val="719443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a:t>
            </a:r>
            <a:r>
              <a:rPr lang="en-GB" sz="1800" dirty="0">
                <a:effectLst/>
                <a:latin typeface="Arial" panose="020B0604020202020204" pitchFamily="34" charset="0"/>
                <a:ea typeface="DengXian" panose="02010600030101010101" pitchFamily="2" charset="-122"/>
                <a:cs typeface="Times New Roman" panose="02020603050405020304" pitchFamily="18" charset="0"/>
              </a:rPr>
              <a:t>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J-V</a:t>
            </a:r>
            <a:r>
              <a:rPr lang="en-GB" sz="1800" dirty="0">
                <a:effectLst/>
                <a:latin typeface="Arial" panose="020B0604020202020204" pitchFamily="34" charset="0"/>
                <a:ea typeface="DengXian" panose="02010600030101010101" pitchFamily="2" charset="-122"/>
                <a:cs typeface="Times New Roman" panose="02020603050405020304" pitchFamily="18" charset="0"/>
              </a:rPr>
              <a:t> scan of the champion cells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on PTAA, MeO-2PACz, 2PACz or Me-4PACz. Solid curve: reverse scan, dashed curve: forward scan. All performance metrics are given in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table 1</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a:t>
            </a:fld>
            <a:endParaRPr lang="en-GB"/>
          </a:p>
        </p:txBody>
      </p:sp>
    </p:spTree>
    <p:extLst>
      <p:ext uri="{BB962C8B-B14F-4D97-AF65-F5344CB8AC3E}">
        <p14:creationId xmlns:p14="http://schemas.microsoft.com/office/powerpoint/2010/main" val="4210292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19.</a:t>
            </a:r>
            <a:r>
              <a:rPr lang="en-GB" sz="1800" dirty="0">
                <a:effectLst/>
                <a:latin typeface="Arial" panose="020B0604020202020204" pitchFamily="34" charset="0"/>
                <a:ea typeface="DengXian" panose="02010600030101010101" pitchFamily="2" charset="-122"/>
                <a:cs typeface="Times New Roman" panose="02020603050405020304" pitchFamily="18" charset="0"/>
              </a:rPr>
              <a:t> Evolution of the absorption and photoluminescence spectra of the antisolvent-quenched (a - c) control films and (b - d) with 15 mol% MACl measured under ambient conditions (25 °C, RH ~ 30% in air).</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20</a:t>
            </a:fld>
            <a:endParaRPr lang="en-GB"/>
          </a:p>
        </p:txBody>
      </p:sp>
    </p:spTree>
    <p:extLst>
      <p:ext uri="{BB962C8B-B14F-4D97-AF65-F5344CB8AC3E}">
        <p14:creationId xmlns:p14="http://schemas.microsoft.com/office/powerpoint/2010/main" val="1322443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20</a:t>
            </a:r>
            <a:r>
              <a:rPr lang="en-GB" sz="1800" dirty="0">
                <a:effectLst/>
                <a:latin typeface="Arial" panose="020B0604020202020204" pitchFamily="34" charset="0"/>
                <a:ea typeface="DengXian" panose="02010600030101010101" pitchFamily="2" charset="-122"/>
                <a:cs typeface="Times New Roman" panose="02020603050405020304" pitchFamily="18" charset="0"/>
              </a:rPr>
              <a:t>. XRD patterns tracking the evolution of cubic perovskite (100) and (110) reflections during step-wise annealing of (a - b) 15 mol% MACl and (c - d) control perovskite films. The control film, with no MACl additive, is annealed at 100 °C in a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glovebox, whereas perovskites fabricated with 15 mol% MACl additive are annealed at 150 °C in air with ~30% RH.</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21</a:t>
            </a:fld>
            <a:endParaRPr lang="en-GB"/>
          </a:p>
        </p:txBody>
      </p:sp>
    </p:spTree>
    <p:extLst>
      <p:ext uri="{BB962C8B-B14F-4D97-AF65-F5344CB8AC3E}">
        <p14:creationId xmlns:p14="http://schemas.microsoft.com/office/powerpoint/2010/main" val="914062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21</a:t>
            </a:r>
            <a:r>
              <a:rPr lang="en-GB" sz="1800" dirty="0">
                <a:effectLst/>
                <a:latin typeface="Arial" panose="020B0604020202020204" pitchFamily="34" charset="0"/>
                <a:ea typeface="DengXian" panose="02010600030101010101" pitchFamily="2" charset="-122"/>
                <a:cs typeface="Times New Roman" panose="02020603050405020304" pitchFamily="18" charset="0"/>
              </a:rPr>
              <a:t>: X-ray diffraction (XRD) patterns showing control and 15 mol% MACl-doped antisolvent-quenched intermediate materials in the region where reflections corresponding to hexagonal ABX</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polytypes are observed. Predicted XRD patterns for hexagonal polytypes, taken from Gratia, et al.,</a:t>
            </a:r>
            <a:r>
              <a:rPr lang="en-GB" sz="1800" baseline="30000" dirty="0">
                <a:effectLst/>
                <a:latin typeface="Arial" panose="020B0604020202020204" pitchFamily="34" charset="0"/>
                <a:ea typeface="DengXian" panose="02010600030101010101" pitchFamily="2" charset="-122"/>
                <a:cs typeface="Times New Roman" panose="02020603050405020304" pitchFamily="18" charset="0"/>
              </a:rPr>
              <a:t>[6]</a:t>
            </a:r>
            <a:r>
              <a:rPr lang="en-GB" sz="1800" dirty="0">
                <a:effectLst/>
                <a:latin typeface="Arial" panose="020B0604020202020204" pitchFamily="34" charset="0"/>
                <a:ea typeface="DengXian" panose="02010600030101010101" pitchFamily="2" charset="-122"/>
                <a:cs typeface="Times New Roman" panose="02020603050405020304" pitchFamily="18" charset="0"/>
              </a:rPr>
              <a:t> are also shown.</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22</a:t>
            </a:fld>
            <a:endParaRPr lang="en-GB"/>
          </a:p>
        </p:txBody>
      </p:sp>
    </p:spTree>
    <p:extLst>
      <p:ext uri="{BB962C8B-B14F-4D97-AF65-F5344CB8AC3E}">
        <p14:creationId xmlns:p14="http://schemas.microsoft.com/office/powerpoint/2010/main" val="271702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22. </a:t>
            </a:r>
            <a:r>
              <a:rPr lang="en-GB" sz="1800" dirty="0">
                <a:effectLst/>
                <a:latin typeface="Arial" panose="020B0604020202020204" pitchFamily="34" charset="0"/>
                <a:ea typeface="DengXian" panose="02010600030101010101" pitchFamily="2" charset="-122"/>
                <a:cs typeface="Times New Roman" panose="02020603050405020304" pitchFamily="18" charset="0"/>
              </a:rPr>
              <a:t>Solvent quenching of the control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 or 15 mol% or 24 mol% MACl additive-modified</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perovskite precursor solutions under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atmosphere by anti-solvent dripping with anisole. 320 µL of anisole is added dropwise (10 µL each time) into 100 µL of perovskite precursors. A same amount of anisole is used in our PSC device fabrications. Any changes in the solution appearance over time are recorded with a digital camera. The photos taken before antisolvent dripping; after adding 80 µL, 160 µL, 240 µL, 320 µL of anisole; stirring in glovebox after solvent quenching are shown in the graph.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23</a:t>
            </a:fld>
            <a:endParaRPr lang="en-GB"/>
          </a:p>
        </p:txBody>
      </p:sp>
    </p:spTree>
    <p:extLst>
      <p:ext uri="{BB962C8B-B14F-4D97-AF65-F5344CB8AC3E}">
        <p14:creationId xmlns:p14="http://schemas.microsoft.com/office/powerpoint/2010/main" val="805029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Arial" panose="020B0604020202020204" pitchFamily="34" charset="0"/>
                <a:ea typeface="DengXian" panose="02010600030101010101" pitchFamily="2" charset="-122"/>
                <a:cs typeface="Times New Roman" panose="02020603050405020304" pitchFamily="18" charset="0"/>
              </a:rPr>
              <a:t>Supplementary Figure 23</a:t>
            </a:r>
            <a:r>
              <a:rPr lang="en-GB" sz="1200" dirty="0">
                <a:effectLst/>
                <a:latin typeface="Arial" panose="020B0604020202020204" pitchFamily="34" charset="0"/>
                <a:ea typeface="DengXian" panose="02010600030101010101" pitchFamily="2" charset="-122"/>
                <a:cs typeface="Times New Roman" panose="02020603050405020304" pitchFamily="18" charset="0"/>
              </a:rPr>
              <a:t>. GIWAXS patterns tracking the evolution of cubic perovskite (100) reflection during step-wise annealing of (a) control and (b) 15 mol% MACl-modified perovskite films. </a:t>
            </a:r>
            <a:endParaRPr lang="en-GB" sz="12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24</a:t>
            </a:fld>
            <a:endParaRPr lang="en-GB"/>
          </a:p>
        </p:txBody>
      </p:sp>
    </p:spTree>
    <p:extLst>
      <p:ext uri="{BB962C8B-B14F-4D97-AF65-F5344CB8AC3E}">
        <p14:creationId xmlns:p14="http://schemas.microsoft.com/office/powerpoint/2010/main" val="2729303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24. </a:t>
            </a:r>
            <a:r>
              <a:rPr lang="en-GB" sz="1800" dirty="0">
                <a:effectLst/>
                <a:latin typeface="Arial" panose="020B0604020202020204" pitchFamily="34" charset="0"/>
                <a:ea typeface="DengXian" panose="02010600030101010101" pitchFamily="2" charset="-122"/>
                <a:cs typeface="Times New Roman" panose="02020603050405020304" pitchFamily="18" charset="0"/>
              </a:rPr>
              <a:t>Normalised PL spectra of intermediates formed for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and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with 15 mol% MACl additive after 1 s thermal annealing at 60 °C, denoted as ‘Control’ and ‘15 mol% MACl’.</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25</a:t>
            </a:fld>
            <a:endParaRPr lang="en-GB"/>
          </a:p>
        </p:txBody>
      </p:sp>
    </p:spTree>
    <p:extLst>
      <p:ext uri="{BB962C8B-B14F-4D97-AF65-F5344CB8AC3E}">
        <p14:creationId xmlns:p14="http://schemas.microsoft.com/office/powerpoint/2010/main" val="4092924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Table 2</a:t>
            </a:r>
            <a:r>
              <a:rPr lang="en-GB" sz="1800" dirty="0">
                <a:effectLst/>
                <a:latin typeface="Arial" panose="020B0604020202020204" pitchFamily="34" charset="0"/>
                <a:ea typeface="DengXian" panose="02010600030101010101" pitchFamily="2" charset="-122"/>
                <a:cs typeface="Times New Roman" panose="02020603050405020304" pitchFamily="18" charset="0"/>
              </a:rPr>
              <a:t>. Device performance of the optimised perovskite solar cells. PV metrics extracted from the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J-V</a:t>
            </a:r>
            <a:r>
              <a:rPr lang="en-GB" sz="1800" dirty="0">
                <a:effectLst/>
                <a:latin typeface="Arial" panose="020B0604020202020204" pitchFamily="34" charset="0"/>
                <a:ea typeface="DengXian" panose="02010600030101010101" pitchFamily="2" charset="-122"/>
                <a:cs typeface="Times New Roman" panose="02020603050405020304" pitchFamily="18" charset="0"/>
              </a:rPr>
              <a:t> scan and maximum power point tracking of the champion cells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on PTAA or Me-4PACz and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+ 15 mol% MACl on Me-4PACz).</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26</a:t>
            </a:fld>
            <a:endParaRPr lang="en-GB"/>
          </a:p>
        </p:txBody>
      </p:sp>
    </p:spTree>
    <p:extLst>
      <p:ext uri="{BB962C8B-B14F-4D97-AF65-F5344CB8AC3E}">
        <p14:creationId xmlns:p14="http://schemas.microsoft.com/office/powerpoint/2010/main" val="20891044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25.</a:t>
            </a:r>
            <a:r>
              <a:rPr lang="en-GB" sz="1800" dirty="0">
                <a:effectLst/>
                <a:latin typeface="Arial" panose="020B0604020202020204" pitchFamily="34" charset="0"/>
                <a:ea typeface="DengXian" panose="02010600030101010101" pitchFamily="2" charset="-122"/>
                <a:cs typeface="Times New Roman" panose="02020603050405020304" pitchFamily="18" charset="0"/>
              </a:rPr>
              <a:t> Evolution of the absorbance spectra of unencapsulated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films with or without 15 mol% MACl additives stored at dark, ambient conditions (25 °C, 40% RH in air) for 17 days. Two samples were aged and measured for each variable.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27</a:t>
            </a:fld>
            <a:endParaRPr lang="en-GB"/>
          </a:p>
        </p:txBody>
      </p:sp>
    </p:spTree>
    <p:extLst>
      <p:ext uri="{BB962C8B-B14F-4D97-AF65-F5344CB8AC3E}">
        <p14:creationId xmlns:p14="http://schemas.microsoft.com/office/powerpoint/2010/main" val="2303902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26. </a:t>
            </a:r>
            <a:r>
              <a:rPr lang="en-GB" sz="1800" dirty="0">
                <a:effectLst/>
                <a:latin typeface="Arial" panose="020B0604020202020204" pitchFamily="34" charset="0"/>
                <a:ea typeface="DengXian" panose="02010600030101010101" pitchFamily="2" charset="-122"/>
                <a:cs typeface="Times New Roman" panose="02020603050405020304" pitchFamily="18" charset="0"/>
              </a:rPr>
              <a:t>Quasi-Fermi level splitting (QFLS) maps</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taken using an in house-built photoluminescence measurement setup on (a) thin films on glass (b) full devices of perovskite with 15 mol% MACl additive and (c) thin films on glass (d) full devices of control perovskite compositions. Me-4PACz and C</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60</a:t>
            </a:r>
            <a:r>
              <a:rPr lang="en-GB" sz="1800" dirty="0">
                <a:effectLst/>
                <a:latin typeface="Arial" panose="020B0604020202020204" pitchFamily="34" charset="0"/>
                <a:ea typeface="DengXian" panose="02010600030101010101" pitchFamily="2" charset="-122"/>
                <a:cs typeface="Times New Roman" panose="02020603050405020304" pitchFamily="18" charset="0"/>
              </a:rPr>
              <a:t> were used as HTL and ETL respectively in the full devices. Two films and two pixels were measured for each variable, small variations in the absolute QFLS values between different samples are shown in the graph.</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28</a:t>
            </a:fld>
            <a:endParaRPr lang="en-GB"/>
          </a:p>
        </p:txBody>
      </p:sp>
    </p:spTree>
    <p:extLst>
      <p:ext uri="{BB962C8B-B14F-4D97-AF65-F5344CB8AC3E}">
        <p14:creationId xmlns:p14="http://schemas.microsoft.com/office/powerpoint/2010/main" val="684713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27. </a:t>
            </a:r>
            <a:r>
              <a:rPr lang="en-GB" sz="1800" dirty="0">
                <a:effectLst/>
                <a:latin typeface="Arial" panose="020B0604020202020204" pitchFamily="34" charset="0"/>
                <a:ea typeface="DengXian" panose="02010600030101010101" pitchFamily="2" charset="-122"/>
                <a:cs typeface="Times New Roman" panose="02020603050405020304" pitchFamily="18" charset="0"/>
              </a:rPr>
              <a:t>Long-term photo and thermal stability measurements of control or 15 mol% MACl additive PSCs based on PTAA or Me-4PACz: (a) </a:t>
            </a:r>
            <a:r>
              <a:rPr lang="en-GB" sz="1800" i="1"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and (d) quasi-FF. All the devices were encapsulated and aged under 1-sun illumination, at open-circuit condition, 65 °C in ambient air (~ 40% RH) over 300 hours. Medians and standard median deviations of 40 devices (10 devices for each variable) are shown in the graph.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29</a:t>
            </a:fld>
            <a:endParaRPr lang="en-GB"/>
          </a:p>
        </p:txBody>
      </p:sp>
    </p:spTree>
    <p:extLst>
      <p:ext uri="{BB962C8B-B14F-4D97-AF65-F5344CB8AC3E}">
        <p14:creationId xmlns:p14="http://schemas.microsoft.com/office/powerpoint/2010/main" val="2385559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200000"/>
              </a:lnSpc>
              <a:spcAft>
                <a:spcPts val="800"/>
              </a:spcAft>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Table 1.</a:t>
            </a:r>
            <a:r>
              <a:rPr lang="en-GB" sz="1800" dirty="0">
                <a:effectLst/>
                <a:latin typeface="Arial" panose="020B0604020202020204" pitchFamily="34" charset="0"/>
                <a:ea typeface="DengXian" panose="02010600030101010101" pitchFamily="2" charset="-122"/>
                <a:cs typeface="Times New Roman" panose="02020603050405020304" pitchFamily="18" charset="0"/>
              </a:rPr>
              <a:t> PV metrics of the champion cells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on PTAA, MeO-2PACz, 2PACz or Me-4PACz extracted from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J-V</a:t>
            </a:r>
            <a:r>
              <a:rPr lang="en-GB" sz="1800" dirty="0">
                <a:effectLst/>
                <a:latin typeface="Arial" panose="020B0604020202020204" pitchFamily="34" charset="0"/>
                <a:ea typeface="DengXian" panose="02010600030101010101" pitchFamily="2" charset="-122"/>
                <a:cs typeface="Times New Roman" panose="02020603050405020304" pitchFamily="18" charset="0"/>
              </a:rPr>
              <a:t> scans in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a:t>
            </a:r>
            <a:r>
              <a:rPr lang="en-GB" sz="1800" dirty="0">
                <a:effectLst/>
                <a:latin typeface="Arial" panose="020B0604020202020204" pitchFamily="34" charset="0"/>
                <a:ea typeface="DengXian" panose="02010600030101010101" pitchFamily="2" charset="-122"/>
                <a:cs typeface="Times New Roman" panose="02020603050405020304" pitchFamily="18" charset="0"/>
              </a:rPr>
              <a:t>. *Integrated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extracted from</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EQE measurements in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3</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3</a:t>
            </a:fld>
            <a:endParaRPr lang="en-GB"/>
          </a:p>
        </p:txBody>
      </p:sp>
    </p:spTree>
    <p:extLst>
      <p:ext uri="{BB962C8B-B14F-4D97-AF65-F5344CB8AC3E}">
        <p14:creationId xmlns:p14="http://schemas.microsoft.com/office/powerpoint/2010/main" val="10340663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28</a:t>
            </a:r>
            <a:r>
              <a:rPr lang="en-GB" sz="1800" dirty="0">
                <a:effectLst/>
                <a:latin typeface="Arial" panose="020B0604020202020204" pitchFamily="34" charset="0"/>
                <a:ea typeface="DengXian" panose="02010600030101010101" pitchFamily="2" charset="-122"/>
                <a:cs typeface="Times New Roman" panose="02020603050405020304" pitchFamily="18" charset="0"/>
              </a:rPr>
              <a:t>. (a)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and (d) quasi-FF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0.75</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0.25</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0.7</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0.3</a:t>
            </a:r>
            <a:r>
              <a:rPr lang="en-GB" sz="1800" dirty="0">
                <a:effectLst/>
                <a:latin typeface="Arial" panose="020B0604020202020204" pitchFamily="34" charset="0"/>
                <a:ea typeface="DengXian" panose="02010600030101010101" pitchFamily="2" charset="-122"/>
                <a:cs typeface="Times New Roman" panose="02020603050405020304" pitchFamily="18" charset="0"/>
              </a:rPr>
              <a:t>) with 10 mol% excess of MAPbCl</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triple halide perovskite solar cells employing PTAA, Poly-TPD and Me-4PACz respectively as hole transport layers. These devices were fabricated within one batch of experiment. Any pixel with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effectLst/>
                <a:latin typeface="Arial" panose="020B0604020202020204" pitchFamily="34" charset="0"/>
                <a:ea typeface="DengXian" panose="02010600030101010101" pitchFamily="2" charset="-122"/>
                <a:cs typeface="Times New Roman" panose="02020603050405020304" pitchFamily="18" charset="0"/>
              </a:rPr>
              <a:t> ≤ 75%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effectLst/>
                <a:latin typeface="Arial" panose="020B0604020202020204" pitchFamily="34" charset="0"/>
                <a:ea typeface="DengXian" panose="02010600030101010101" pitchFamily="2" charset="-122"/>
                <a:cs typeface="Times New Roman" panose="02020603050405020304" pitchFamily="18" charset="0"/>
              </a:rPr>
              <a:t> of the champion device are cut off from the figure.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30</a:t>
            </a:fld>
            <a:endParaRPr lang="en-GB"/>
          </a:p>
        </p:txBody>
      </p:sp>
    </p:spTree>
    <p:extLst>
      <p:ext uri="{BB962C8B-B14F-4D97-AF65-F5344CB8AC3E}">
        <p14:creationId xmlns:p14="http://schemas.microsoft.com/office/powerpoint/2010/main" val="2577852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29.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J-V</a:t>
            </a:r>
            <a:r>
              <a:rPr lang="en-GB" sz="1800" dirty="0">
                <a:effectLst/>
                <a:latin typeface="Arial" panose="020B0604020202020204" pitchFamily="34" charset="0"/>
                <a:ea typeface="DengXian" panose="02010600030101010101" pitchFamily="2" charset="-122"/>
                <a:cs typeface="Times New Roman" panose="02020603050405020304" pitchFamily="18" charset="0"/>
              </a:rPr>
              <a:t> scan of the champion device based on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0.75</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0.25</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0.7</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0.3</a:t>
            </a:r>
            <a:r>
              <a:rPr lang="en-GB" sz="1800" dirty="0">
                <a:effectLst/>
                <a:latin typeface="Arial" panose="020B0604020202020204" pitchFamily="34" charset="0"/>
                <a:ea typeface="DengXian" panose="02010600030101010101" pitchFamily="2" charset="-122"/>
                <a:cs typeface="Times New Roman" panose="02020603050405020304" pitchFamily="18" charset="0"/>
              </a:rPr>
              <a:t>) with 10 mol% excess of MAPbCl</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 </a:t>
            </a:r>
            <a:r>
              <a:rPr lang="en-GB" sz="1800" dirty="0">
                <a:effectLst/>
                <a:latin typeface="Arial" panose="020B0604020202020204" pitchFamily="34" charset="0"/>
                <a:ea typeface="DengXian" panose="02010600030101010101" pitchFamily="2" charset="-122"/>
                <a:cs typeface="Times New Roman" panose="02020603050405020304" pitchFamily="18" charset="0"/>
              </a:rPr>
              <a:t>triple halide perovskite solar cells with Me-4PACz as HTL.  </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31</a:t>
            </a:fld>
            <a:endParaRPr lang="en-GB"/>
          </a:p>
        </p:txBody>
      </p:sp>
    </p:spTree>
    <p:extLst>
      <p:ext uri="{BB962C8B-B14F-4D97-AF65-F5344CB8AC3E}">
        <p14:creationId xmlns:p14="http://schemas.microsoft.com/office/powerpoint/2010/main" val="1618778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200000"/>
              </a:lnSpc>
              <a:spcAft>
                <a:spcPts val="800"/>
              </a:spcAft>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3.</a:t>
            </a:r>
            <a:r>
              <a:rPr lang="en-GB" sz="1800" dirty="0">
                <a:effectLst/>
                <a:latin typeface="Arial" panose="020B0604020202020204" pitchFamily="34" charset="0"/>
                <a:ea typeface="DengXian" panose="02010600030101010101" pitchFamily="2" charset="-122"/>
                <a:cs typeface="Times New Roman" panose="02020603050405020304" pitchFamily="18" charset="0"/>
              </a:rPr>
              <a:t> External quantum efficiency (EQE) spectra (right axis) and the corresponding integrated current density (integration of the product of EQE and AM 1.5G spectrum) (left axis) of the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perovskite solar cells based on PTAA, MeO-2PACz, 2PACz and Me-4PACz.</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BBBA7A8-02B5-4CAF-8BBB-50BF9ACF582B}" type="slidenum">
              <a:rPr lang="en-GB" smtClean="0"/>
              <a:t>4</a:t>
            </a:fld>
            <a:endParaRPr lang="en-GB"/>
          </a:p>
        </p:txBody>
      </p:sp>
    </p:spTree>
    <p:extLst>
      <p:ext uri="{BB962C8B-B14F-4D97-AF65-F5344CB8AC3E}">
        <p14:creationId xmlns:p14="http://schemas.microsoft.com/office/powerpoint/2010/main" val="4101688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200000"/>
              </a:lnSpc>
              <a:spcAft>
                <a:spcPts val="800"/>
              </a:spcAft>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4.</a:t>
            </a:r>
            <a:r>
              <a:rPr lang="en-GB" sz="1800" dirty="0">
                <a:effectLst/>
                <a:latin typeface="Arial" panose="020B0604020202020204" pitchFamily="34" charset="0"/>
                <a:ea typeface="DengXian" panose="02010600030101010101" pitchFamily="2" charset="-122"/>
                <a:cs typeface="Times New Roman" panose="02020603050405020304" pitchFamily="18" charset="0"/>
              </a:rPr>
              <a:t> PV parameters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PSCs based on Me-4PACz with no MACl additives (control) or 15 mol% MACl additives annealed at different conditions: (a) </a:t>
            </a:r>
            <a:r>
              <a:rPr lang="en-GB" sz="1800" i="1"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(d) quasi-FF. The devices were either annealed in the glovebox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atmosphere, ‘in’) or transferred out of the glovebox immediately after deposition and annealed at ambient conditions (RH = 30%, ‘out’). The annealing temperature and time were selected between 30 min at 100 °C (‘100C’) or 10 min at 150 °C (‘150C’). All devices (59 cells) were fabricated in two batches of experiments.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5</a:t>
            </a:fld>
            <a:endParaRPr lang="en-GB"/>
          </a:p>
        </p:txBody>
      </p:sp>
    </p:spTree>
    <p:extLst>
      <p:ext uri="{BB962C8B-B14F-4D97-AF65-F5344CB8AC3E}">
        <p14:creationId xmlns:p14="http://schemas.microsoft.com/office/powerpoint/2010/main" val="566860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200000"/>
              </a:lnSpc>
              <a:spcAft>
                <a:spcPts val="800"/>
              </a:spcAft>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5.</a:t>
            </a:r>
            <a:r>
              <a:rPr lang="en-GB" sz="1800" dirty="0">
                <a:effectLst/>
                <a:latin typeface="Arial" panose="020B0604020202020204" pitchFamily="34" charset="0"/>
                <a:ea typeface="DengXian" panose="02010600030101010101" pitchFamily="2" charset="-122"/>
                <a:cs typeface="Times New Roman" panose="02020603050405020304" pitchFamily="18" charset="0"/>
              </a:rPr>
              <a:t> PV parameters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PSCs based on Me-4PACz with 15 mol% MACl additives annealed at various conditions: (a) </a:t>
            </a:r>
            <a:r>
              <a:rPr lang="en-GB" sz="1800" i="1"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mpp</a:t>
            </a:r>
            <a:r>
              <a:rPr lang="en-GB" sz="18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dirty="0">
                <a:effectLst/>
                <a:latin typeface="Arial" panose="020B0604020202020204" pitchFamily="34" charset="0"/>
                <a:ea typeface="DengXian" panose="02010600030101010101" pitchFamily="2" charset="-122"/>
                <a:cs typeface="Times New Roman" panose="02020603050405020304" pitchFamily="18" charset="0"/>
              </a:rPr>
              <a:t>, (d) quasi-FF. The devices were deposited in the glovebox and transferred out to anneal at 150 °C for 10 min in a dry box purged with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(&lt; 1% RH,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or a dry box purged with compressed air (&lt; 1% RH, ‘Dry Air (&lt; 1% RH)’); or at ambient conditions (30% RH, ‘Ambient (30% RH)’). All devices (23 cells) were fabricated in one experimental batch.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6</a:t>
            </a:fld>
            <a:endParaRPr lang="en-GB"/>
          </a:p>
        </p:txBody>
      </p:sp>
    </p:spTree>
    <p:extLst>
      <p:ext uri="{BB962C8B-B14F-4D97-AF65-F5344CB8AC3E}">
        <p14:creationId xmlns:p14="http://schemas.microsoft.com/office/powerpoint/2010/main" val="2853669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6. </a:t>
            </a:r>
            <a:r>
              <a:rPr lang="en-GB" sz="1800" dirty="0">
                <a:effectLst/>
                <a:latin typeface="Arial" panose="020B0604020202020204" pitchFamily="34" charset="0"/>
                <a:ea typeface="DengXian" panose="02010600030101010101" pitchFamily="2" charset="-122"/>
                <a:cs typeface="Times New Roman" panose="02020603050405020304" pitchFamily="18" charset="0"/>
              </a:rPr>
              <a:t>Steady-state</a:t>
            </a:r>
            <a:r>
              <a:rPr lang="en-GB" sz="1800" b="1" dirty="0">
                <a:effectLst/>
                <a:latin typeface="Arial" panose="020B0604020202020204" pitchFamily="34" charset="0"/>
                <a:ea typeface="DengXian" panose="02010600030101010101" pitchFamily="2" charset="-122"/>
                <a:cs typeface="Times New Roman" panose="02020603050405020304" pitchFamily="18" charset="0"/>
              </a:rPr>
              <a:t> </a:t>
            </a:r>
            <a:r>
              <a:rPr lang="en-GB" sz="1800" dirty="0">
                <a:effectLst/>
                <a:latin typeface="Arial" panose="020B0604020202020204" pitchFamily="34" charset="0"/>
                <a:ea typeface="DengXian" panose="02010600030101010101" pitchFamily="2" charset="-122"/>
                <a:cs typeface="Times New Roman" panose="02020603050405020304" pitchFamily="18" charset="0"/>
              </a:rPr>
              <a:t>PL spectra of 15 mol% MACl additive-modified or control perovskite films on quartz under continuous illumination equivalent to 29 suns. Inset: normalised PL spectra.  </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7</a:t>
            </a:fld>
            <a:endParaRPr lang="en-GB"/>
          </a:p>
        </p:txBody>
      </p:sp>
    </p:spTree>
    <p:extLst>
      <p:ext uri="{BB962C8B-B14F-4D97-AF65-F5344CB8AC3E}">
        <p14:creationId xmlns:p14="http://schemas.microsoft.com/office/powerpoint/2010/main" val="3596276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7</a:t>
            </a:r>
            <a:r>
              <a:rPr lang="en-GB" sz="1800" dirty="0">
                <a:effectLst/>
                <a:latin typeface="Arial" panose="020B0604020202020204" pitchFamily="34" charset="0"/>
                <a:ea typeface="DengXian" panose="02010600030101010101" pitchFamily="2" charset="-122"/>
                <a:cs typeface="Times New Roman" panose="02020603050405020304" pitchFamily="18" charset="0"/>
              </a:rPr>
              <a:t>: X-ray diffraction (XRD) patterns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as a function of MACl additive concentration. “Control” contains 0 mol% MACl additive and is annealed at 100 °C in a N</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2</a:t>
            </a:r>
            <a:r>
              <a:rPr lang="en-GB" sz="1800" dirty="0">
                <a:effectLst/>
                <a:latin typeface="Arial" panose="020B0604020202020204" pitchFamily="34" charset="0"/>
                <a:ea typeface="DengXian" panose="02010600030101010101" pitchFamily="2" charset="-122"/>
                <a:cs typeface="Times New Roman" panose="02020603050405020304" pitchFamily="18" charset="0"/>
              </a:rPr>
              <a:t> glovebox, whereas perovskites fabricated with MACl additive are annealed at 150 °C in air with ~30% RH. “0 mol% MACl” refers to a film without MACl additive but is annealed at 150 °C in air with ~30% RH.</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8</a:t>
            </a:fld>
            <a:endParaRPr lang="en-GB"/>
          </a:p>
        </p:txBody>
      </p:sp>
    </p:spTree>
    <p:extLst>
      <p:ext uri="{BB962C8B-B14F-4D97-AF65-F5344CB8AC3E}">
        <p14:creationId xmlns:p14="http://schemas.microsoft.com/office/powerpoint/2010/main" val="307311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effectLst/>
                <a:latin typeface="Arial" panose="020B0604020202020204" pitchFamily="34" charset="0"/>
                <a:ea typeface="DengXian" panose="02010600030101010101" pitchFamily="2" charset="-122"/>
                <a:cs typeface="Times New Roman" panose="02020603050405020304" pitchFamily="18" charset="0"/>
              </a:rPr>
              <a:t>Supplementary Figure 8. </a:t>
            </a:r>
            <a:r>
              <a:rPr lang="en-GB" sz="1800" dirty="0">
                <a:effectLst/>
                <a:latin typeface="Arial" panose="020B0604020202020204" pitchFamily="34" charset="0"/>
                <a:ea typeface="DengXian" panose="02010600030101010101" pitchFamily="2" charset="-122"/>
                <a:cs typeface="Times New Roman" panose="02020603050405020304" pitchFamily="18" charset="0"/>
              </a:rPr>
              <a:t>PV parameters of FA</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0.83</a:t>
            </a:r>
            <a:r>
              <a:rPr lang="en-GB" sz="1800" dirty="0">
                <a:effectLst/>
                <a:latin typeface="Arial" panose="020B0604020202020204" pitchFamily="34" charset="0"/>
                <a:ea typeface="DengXian" panose="02010600030101010101" pitchFamily="2" charset="-122"/>
                <a:cs typeface="Times New Roman" panose="02020603050405020304" pitchFamily="18" charset="0"/>
              </a:rPr>
              <a:t>Cs</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0.17</a:t>
            </a:r>
            <a:r>
              <a:rPr lang="en-GB" sz="1800" dirty="0">
                <a:effectLst/>
                <a:latin typeface="Arial" panose="020B0604020202020204" pitchFamily="34" charset="0"/>
                <a:ea typeface="DengXian" panose="02010600030101010101" pitchFamily="2" charset="-122"/>
                <a:cs typeface="Times New Roman" panose="02020603050405020304" pitchFamily="18" charset="0"/>
              </a:rPr>
              <a:t>Pb(I</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0.6</a:t>
            </a:r>
            <a:r>
              <a:rPr lang="en-GB" sz="1800" dirty="0">
                <a:effectLst/>
                <a:latin typeface="Arial" panose="020B0604020202020204" pitchFamily="34" charset="0"/>
                <a:ea typeface="DengXian" panose="02010600030101010101" pitchFamily="2" charset="-122"/>
                <a:cs typeface="Times New Roman" panose="02020603050405020304" pitchFamily="18" charset="0"/>
              </a:rPr>
              <a:t>Br</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0.4</a:t>
            </a:r>
            <a:r>
              <a:rPr lang="en-GB" sz="1800" dirty="0">
                <a:effectLst/>
                <a:latin typeface="Arial" panose="020B0604020202020204" pitchFamily="34" charset="0"/>
                <a:ea typeface="DengXian" panose="02010600030101010101" pitchFamily="2" charset="-122"/>
                <a:cs typeface="Times New Roman" panose="02020603050405020304" pitchFamily="18" charset="0"/>
              </a:rPr>
              <a:t>)</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3</a:t>
            </a:r>
            <a:r>
              <a:rPr lang="en-GB" sz="1800" dirty="0">
                <a:effectLst/>
                <a:latin typeface="Arial" panose="020B0604020202020204" pitchFamily="34" charset="0"/>
                <a:ea typeface="DengXian" panose="02010600030101010101" pitchFamily="2" charset="-122"/>
                <a:cs typeface="Times New Roman" panose="02020603050405020304" pitchFamily="18" charset="0"/>
              </a:rPr>
              <a:t> PSCs based on Me-4PACz with different excess molar ratio of MACl additives (0 - 45 mol%): (a) </a:t>
            </a:r>
            <a:r>
              <a:rPr lang="en-GB" sz="1800" i="1"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η</a:t>
            </a:r>
            <a:r>
              <a:rPr lang="en-GB" sz="1800" baseline="-2500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mpp</a:t>
            </a:r>
            <a:r>
              <a:rPr lang="en-GB" sz="1800" baseline="0" dirty="0">
                <a:solidFill>
                  <a:srgbClr val="202124"/>
                </a:solidFill>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(b)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V</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OC</a:t>
            </a:r>
            <a:r>
              <a:rPr lang="en-GB" sz="1800" baseline="0" dirty="0">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(c) steady-state </a:t>
            </a:r>
            <a:r>
              <a:rPr lang="en-GB" sz="1800" i="1" dirty="0">
                <a:effectLst/>
                <a:latin typeface="Arial" panose="020B0604020202020204" pitchFamily="34" charset="0"/>
                <a:ea typeface="DengXian" panose="02010600030101010101" pitchFamily="2" charset="-122"/>
                <a:cs typeface="Times New Roman" panose="02020603050405020304" pitchFamily="18" charset="0"/>
              </a:rPr>
              <a:t>J</a:t>
            </a:r>
            <a:r>
              <a:rPr lang="en-GB" sz="1800" baseline="-25000" dirty="0">
                <a:effectLst/>
                <a:latin typeface="Arial" panose="020B0604020202020204" pitchFamily="34" charset="0"/>
                <a:ea typeface="DengXian" panose="02010600030101010101" pitchFamily="2" charset="-122"/>
                <a:cs typeface="Times New Roman" panose="02020603050405020304" pitchFamily="18" charset="0"/>
              </a:rPr>
              <a:t>SC</a:t>
            </a:r>
            <a:r>
              <a:rPr lang="en-GB" sz="1800" baseline="0" dirty="0">
                <a:effectLst/>
                <a:latin typeface="Arial" panose="020B0604020202020204" pitchFamily="34" charset="0"/>
                <a:ea typeface="DengXian" panose="02010600030101010101" pitchFamily="2" charset="-122"/>
                <a:cs typeface="Times New Roman" panose="02020603050405020304" pitchFamily="18" charset="0"/>
              </a:rPr>
              <a:t>,</a:t>
            </a:r>
            <a:r>
              <a:rPr lang="en-GB" sz="1800" dirty="0">
                <a:effectLst/>
                <a:latin typeface="Arial" panose="020B0604020202020204" pitchFamily="34" charset="0"/>
                <a:ea typeface="DengXian" panose="02010600030101010101" pitchFamily="2" charset="-122"/>
                <a:cs typeface="Times New Roman" panose="02020603050405020304" pitchFamily="18" charset="0"/>
              </a:rPr>
              <a:t> (d) quasi-FF. These devices (101 cells in total) were fabricated in 3 batches of experiments.</a:t>
            </a:r>
            <a:endParaRPr lang="en-GB"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BBBA7A8-02B5-4CAF-8BBB-50BF9ACF582B}" type="slidenum">
              <a:rPr lang="en-GB" smtClean="0"/>
              <a:t>9</a:t>
            </a:fld>
            <a:endParaRPr lang="en-GB"/>
          </a:p>
        </p:txBody>
      </p:sp>
    </p:spTree>
    <p:extLst>
      <p:ext uri="{BB962C8B-B14F-4D97-AF65-F5344CB8AC3E}">
        <p14:creationId xmlns:p14="http://schemas.microsoft.com/office/powerpoint/2010/main" val="3144398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59EDF-03F4-294F-6829-CD948EE478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10620CF-8A04-750B-85C4-F566C58EF3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6C91FD6-5F19-E53D-7513-325C222935A2}"/>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4140FD32-E040-6634-33C8-B038F37E08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647CB9-E576-6752-4167-C2A0F3CEDCBD}"/>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3931294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09CF5-8A0A-97F0-55E4-BD156DCEEC0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871ADA8-99F2-14D6-B47E-EAB47305D6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43F830-B720-E671-D222-E57F881F3A68}"/>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C8173D88-2B2E-B1A4-11AF-F71C6BEB06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1D6136-EDBF-785E-3EA2-4EE384C8D999}"/>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4100757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FE17BB-A5DC-CA87-7FC5-6DBC4CA8F0D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56D18-2FB6-7DA6-B3D5-8F3FE52BB0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6C2DE53-D135-4861-5FEF-1CCA10CD17ED}"/>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5C1AAAF0-216A-A5AC-5AE9-56C65CD1EC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E082D6-8D9C-917F-085A-36F2C0CECCF3}"/>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331155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0BECD-FA31-E7BD-8711-A37F07019D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F420C3-947F-8120-23C9-C91995B577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737FE9-925C-B874-40DB-DDB3CF663B11}"/>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31A44FD7-696B-D618-880C-E96904619D5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83984-9621-7750-5D81-0EC75FC9DAB9}"/>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4201274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D0C1C-9BB3-2E6E-A506-623E800E22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B94AA62-798A-DB8A-39DC-2ED93DF9C5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9FAA37-DECC-CCE4-CDB2-2EA7AB4DCB2E}"/>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59E3DC04-D8C2-3E72-4367-CAFD412F33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80C8214-6942-8497-0FDC-46E016561ED0}"/>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1068311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AE312-A007-2F03-D60B-17D69397D0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38D7CBE-25E1-1DB2-A9A7-7ED722D14F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83D398E-A61C-73DD-723E-1C282EB897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4A0C9CC-C453-0DF3-A546-B75C97230AC9}"/>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6" name="Footer Placeholder 5">
            <a:extLst>
              <a:ext uri="{FF2B5EF4-FFF2-40B4-BE49-F238E27FC236}">
                <a16:creationId xmlns:a16="http://schemas.microsoft.com/office/drawing/2014/main" id="{09C465B3-5EEB-996F-6525-4FBB1625247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4DD832-6BAD-FD07-AE57-6FFCF35D0CDC}"/>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991885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9266F-E432-8E3B-2FBB-6E9E6C439D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AA9DAE5-1C1E-54A6-3E85-06D6F4134E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A6049C0-DE38-F338-7FD1-911AF3FDF1D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3F2E506-BF71-D861-F9F1-5BD253E0E7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C409CA-0DBA-0F75-4664-3A8E5A468E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62DB16E-B0E3-5B5B-A4C6-32885B72C91F}"/>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8" name="Footer Placeholder 7">
            <a:extLst>
              <a:ext uri="{FF2B5EF4-FFF2-40B4-BE49-F238E27FC236}">
                <a16:creationId xmlns:a16="http://schemas.microsoft.com/office/drawing/2014/main" id="{B1CD0A57-2B90-7200-287B-868D9F927B1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DAC2114-EFFA-CBF6-8925-37D6A7538A80}"/>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3223001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33904-4CAD-1AA8-BFDF-EAC4064408D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433B355-9EF8-B74B-295C-D88BF8DEB0A7}"/>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4" name="Footer Placeholder 3">
            <a:extLst>
              <a:ext uri="{FF2B5EF4-FFF2-40B4-BE49-F238E27FC236}">
                <a16:creationId xmlns:a16="http://schemas.microsoft.com/office/drawing/2014/main" id="{7ACC732C-2DD5-F24E-DBD2-9D21B875FD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011C4CA-3A31-DCCD-A0DF-6C5858A1BF9A}"/>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989458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BEEBC8-E6C2-531B-A6F4-68845C731867}"/>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3" name="Footer Placeholder 2">
            <a:extLst>
              <a:ext uri="{FF2B5EF4-FFF2-40B4-BE49-F238E27FC236}">
                <a16:creationId xmlns:a16="http://schemas.microsoft.com/office/drawing/2014/main" id="{036CDFE9-0496-B1BF-9FAA-8028CE9432B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0828404-902F-E60F-E613-0ABF77389538}"/>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1342528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B4F7D-9037-AF93-95C3-484B2A5230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8EB45FC-2E42-F47E-7BE3-D5EF403BB2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E953154-199E-5AD2-C0EE-ED64EAF75B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669859-6DA8-395A-746A-F6F5C2B36DD0}"/>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6" name="Footer Placeholder 5">
            <a:extLst>
              <a:ext uri="{FF2B5EF4-FFF2-40B4-BE49-F238E27FC236}">
                <a16:creationId xmlns:a16="http://schemas.microsoft.com/office/drawing/2014/main" id="{F82E0E77-E45F-3376-EF69-538F93AD2C3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A4D87AD-4C5B-2FED-E452-3AA373B5E330}"/>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124729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0E5B2-C7DC-A600-D86E-0415741AB9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998B19-19C9-29BE-2A7F-8796886836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DD01E72-DE0F-7B0D-04A8-7F234137B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0A2CA0-29E5-C318-5C93-E4EE218B8FD9}"/>
              </a:ext>
            </a:extLst>
          </p:cNvPr>
          <p:cNvSpPr>
            <a:spLocks noGrp="1"/>
          </p:cNvSpPr>
          <p:nvPr>
            <p:ph type="dt" sz="half" idx="10"/>
          </p:nvPr>
        </p:nvSpPr>
        <p:spPr/>
        <p:txBody>
          <a:bodyPr/>
          <a:lstStyle/>
          <a:p>
            <a:fld id="{35E8F842-ABA1-47AE-A3AB-CEC7AC024735}" type="datetimeFigureOut">
              <a:rPr lang="en-GB" smtClean="0"/>
              <a:t>22/07/2024</a:t>
            </a:fld>
            <a:endParaRPr lang="en-GB"/>
          </a:p>
        </p:txBody>
      </p:sp>
      <p:sp>
        <p:nvSpPr>
          <p:cNvPr id="6" name="Footer Placeholder 5">
            <a:extLst>
              <a:ext uri="{FF2B5EF4-FFF2-40B4-BE49-F238E27FC236}">
                <a16:creationId xmlns:a16="http://schemas.microsoft.com/office/drawing/2014/main" id="{DCB351C5-BDDF-CCE1-4678-2C54B9607FC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A395C40-EF20-47B3-8314-502B101BFACF}"/>
              </a:ext>
            </a:extLst>
          </p:cNvPr>
          <p:cNvSpPr>
            <a:spLocks noGrp="1"/>
          </p:cNvSpPr>
          <p:nvPr>
            <p:ph type="sldNum" sz="quarter" idx="12"/>
          </p:nvPr>
        </p:nvSpPr>
        <p:spPr/>
        <p:txBody>
          <a:bodyPr/>
          <a:lstStyle/>
          <a:p>
            <a:fld id="{52271342-67C1-4643-A9E1-A009CF73B2C6}" type="slidenum">
              <a:rPr lang="en-GB" smtClean="0"/>
              <a:t>‹#›</a:t>
            </a:fld>
            <a:endParaRPr lang="en-GB"/>
          </a:p>
        </p:txBody>
      </p:sp>
    </p:spTree>
    <p:extLst>
      <p:ext uri="{BB962C8B-B14F-4D97-AF65-F5344CB8AC3E}">
        <p14:creationId xmlns:p14="http://schemas.microsoft.com/office/powerpoint/2010/main" val="3620301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54555F-72DB-0CDE-D0EE-5F28A68919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5B2541-7AEB-35B6-46B9-3462DB0198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CF18B0-802D-5641-E0F7-6BBD0A89D5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E8F842-ABA1-47AE-A3AB-CEC7AC024735}" type="datetimeFigureOut">
              <a:rPr lang="en-GB" smtClean="0"/>
              <a:t>22/07/2024</a:t>
            </a:fld>
            <a:endParaRPr lang="en-GB"/>
          </a:p>
        </p:txBody>
      </p:sp>
      <p:sp>
        <p:nvSpPr>
          <p:cNvPr id="5" name="Footer Placeholder 4">
            <a:extLst>
              <a:ext uri="{FF2B5EF4-FFF2-40B4-BE49-F238E27FC236}">
                <a16:creationId xmlns:a16="http://schemas.microsoft.com/office/drawing/2014/main" id="{EFD1D086-F301-2F79-3DCD-ECEFDBFF6A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FC2D190-745F-4B5B-EAFB-ED424A7F9C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71342-67C1-4643-A9E1-A009CF73B2C6}" type="slidenum">
              <a:rPr lang="en-GB" smtClean="0"/>
              <a:t>‹#›</a:t>
            </a:fld>
            <a:endParaRPr lang="en-GB"/>
          </a:p>
        </p:txBody>
      </p:sp>
    </p:spTree>
    <p:extLst>
      <p:ext uri="{BB962C8B-B14F-4D97-AF65-F5344CB8AC3E}">
        <p14:creationId xmlns:p14="http://schemas.microsoft.com/office/powerpoint/2010/main" val="23849193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1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9.emf"/></Relationships>
</file>

<file path=ppt/slides/_rels/slide2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8.emf"/></Relationships>
</file>

<file path=ppt/slides/_rels/slide3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4E3E4F9-D375-C7CB-A355-160024758911}"/>
              </a:ext>
            </a:extLst>
          </p:cNvPr>
          <p:cNvGrpSpPr/>
          <p:nvPr/>
        </p:nvGrpSpPr>
        <p:grpSpPr>
          <a:xfrm>
            <a:off x="2856547" y="784860"/>
            <a:ext cx="6478906" cy="5288281"/>
            <a:chOff x="0" y="0"/>
            <a:chExt cx="6479494" cy="5288656"/>
          </a:xfrm>
        </p:grpSpPr>
        <p:sp>
          <p:nvSpPr>
            <p:cNvPr id="14" name="TextBox 19">
              <a:extLst>
                <a:ext uri="{FF2B5EF4-FFF2-40B4-BE49-F238E27FC236}">
                  <a16:creationId xmlns:a16="http://schemas.microsoft.com/office/drawing/2014/main" id="{F49EE7F0-9AEF-AC4B-74C0-AFE928864F25}"/>
                </a:ext>
              </a:extLst>
            </p:cNvPr>
            <p:cNvSpPr txBox="1"/>
            <p:nvPr/>
          </p:nvSpPr>
          <p:spPr>
            <a:xfrm>
              <a:off x="109835" y="0"/>
              <a:ext cx="81534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15" name="TextBox 14">
              <a:extLst>
                <a:ext uri="{FF2B5EF4-FFF2-40B4-BE49-F238E27FC236}">
                  <a16:creationId xmlns:a16="http://schemas.microsoft.com/office/drawing/2014/main" id="{B498E7D2-998D-EC86-71B0-A4FE232AEE99}"/>
                </a:ext>
              </a:extLst>
            </p:cNvPr>
            <p:cNvSpPr txBox="1"/>
            <p:nvPr/>
          </p:nvSpPr>
          <p:spPr>
            <a:xfrm>
              <a:off x="109835" y="2270314"/>
              <a:ext cx="69723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F2739BFA-79BC-42D7-081A-C96CF62E90F6}"/>
                </a:ext>
              </a:extLst>
            </p:cNvPr>
            <p:cNvSpPr txBox="1"/>
            <p:nvPr/>
          </p:nvSpPr>
          <p:spPr>
            <a:xfrm>
              <a:off x="2950702" y="2270314"/>
              <a:ext cx="69723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17" name="TextBox 20">
              <a:extLst>
                <a:ext uri="{FF2B5EF4-FFF2-40B4-BE49-F238E27FC236}">
                  <a16:creationId xmlns:a16="http://schemas.microsoft.com/office/drawing/2014/main" id="{55A64D9E-27FC-0E0F-D67C-E8BB7AB41A57}"/>
                </a:ext>
              </a:extLst>
            </p:cNvPr>
            <p:cNvSpPr txBox="1"/>
            <p:nvPr/>
          </p:nvSpPr>
          <p:spPr>
            <a:xfrm>
              <a:off x="2922836" y="0"/>
              <a:ext cx="69723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18" name="Picture 17">
              <a:extLst>
                <a:ext uri="{FF2B5EF4-FFF2-40B4-BE49-F238E27FC236}">
                  <a16:creationId xmlns:a16="http://schemas.microsoft.com/office/drawing/2014/main" id="{2F16BCAE-27B8-8339-F264-93E5835E3C8B}"/>
                </a:ext>
              </a:extLst>
            </p:cNvPr>
            <p:cNvPicPr>
              <a:picLocks noChangeAspect="1"/>
            </p:cNvPicPr>
            <p:nvPr/>
          </p:nvPicPr>
          <p:blipFill>
            <a:blip r:embed="rId3"/>
            <a:stretch>
              <a:fillRect/>
            </a:stretch>
          </p:blipFill>
          <p:spPr>
            <a:xfrm>
              <a:off x="2857894" y="2522876"/>
              <a:ext cx="3621600" cy="2765780"/>
            </a:xfrm>
            <a:prstGeom prst="rect">
              <a:avLst/>
            </a:prstGeom>
          </p:spPr>
        </p:pic>
        <p:pic>
          <p:nvPicPr>
            <p:cNvPr id="19" name="Picture 18">
              <a:extLst>
                <a:ext uri="{FF2B5EF4-FFF2-40B4-BE49-F238E27FC236}">
                  <a16:creationId xmlns:a16="http://schemas.microsoft.com/office/drawing/2014/main" id="{95C7792E-ED76-2C16-D5AF-2BFFD68374A4}"/>
                </a:ext>
              </a:extLst>
            </p:cNvPr>
            <p:cNvPicPr>
              <a:picLocks noChangeAspect="1"/>
            </p:cNvPicPr>
            <p:nvPr/>
          </p:nvPicPr>
          <p:blipFill>
            <a:blip r:embed="rId4"/>
            <a:stretch>
              <a:fillRect/>
            </a:stretch>
          </p:blipFill>
          <p:spPr>
            <a:xfrm>
              <a:off x="0" y="13229"/>
              <a:ext cx="3620316" cy="2764800"/>
            </a:xfrm>
            <a:prstGeom prst="rect">
              <a:avLst/>
            </a:prstGeom>
          </p:spPr>
        </p:pic>
        <p:pic>
          <p:nvPicPr>
            <p:cNvPr id="20" name="Picture 19">
              <a:extLst>
                <a:ext uri="{FF2B5EF4-FFF2-40B4-BE49-F238E27FC236}">
                  <a16:creationId xmlns:a16="http://schemas.microsoft.com/office/drawing/2014/main" id="{9CD7E5ED-F366-081C-04D4-D59FDD58C34C}"/>
                </a:ext>
              </a:extLst>
            </p:cNvPr>
            <p:cNvPicPr>
              <a:picLocks noChangeAspect="1"/>
            </p:cNvPicPr>
            <p:nvPr/>
          </p:nvPicPr>
          <p:blipFill>
            <a:blip r:embed="rId5"/>
            <a:stretch>
              <a:fillRect/>
            </a:stretch>
          </p:blipFill>
          <p:spPr>
            <a:xfrm>
              <a:off x="2823649" y="13229"/>
              <a:ext cx="3620316" cy="2764800"/>
            </a:xfrm>
            <a:prstGeom prst="rect">
              <a:avLst/>
            </a:prstGeom>
          </p:spPr>
        </p:pic>
        <p:pic>
          <p:nvPicPr>
            <p:cNvPr id="21" name="Picture 20">
              <a:extLst>
                <a:ext uri="{FF2B5EF4-FFF2-40B4-BE49-F238E27FC236}">
                  <a16:creationId xmlns:a16="http://schemas.microsoft.com/office/drawing/2014/main" id="{E2D0F8B8-AB20-B6DC-6382-CE92C663CA92}"/>
                </a:ext>
              </a:extLst>
            </p:cNvPr>
            <p:cNvPicPr>
              <a:picLocks noChangeAspect="1"/>
            </p:cNvPicPr>
            <p:nvPr/>
          </p:nvPicPr>
          <p:blipFill>
            <a:blip r:embed="rId6"/>
            <a:stretch>
              <a:fillRect/>
            </a:stretch>
          </p:blipFill>
          <p:spPr>
            <a:xfrm>
              <a:off x="0" y="2522876"/>
              <a:ext cx="3620316" cy="2764800"/>
            </a:xfrm>
            <a:prstGeom prst="rect">
              <a:avLst/>
            </a:prstGeom>
          </p:spPr>
        </p:pic>
      </p:grpSp>
    </p:spTree>
    <p:extLst>
      <p:ext uri="{BB962C8B-B14F-4D97-AF65-F5344CB8AC3E}">
        <p14:creationId xmlns:p14="http://schemas.microsoft.com/office/powerpoint/2010/main" val="4052508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scatter chart&#10;&#10;Description automatically generated">
            <a:extLst>
              <a:ext uri="{FF2B5EF4-FFF2-40B4-BE49-F238E27FC236}">
                <a16:creationId xmlns:a16="http://schemas.microsoft.com/office/drawing/2014/main" id="{01934C80-B62C-790D-BC2A-AA442EE9A65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4055" y="1409700"/>
            <a:ext cx="5723890" cy="4038600"/>
          </a:xfrm>
          <a:prstGeom prst="rect">
            <a:avLst/>
          </a:prstGeom>
          <a:noFill/>
          <a:ln>
            <a:noFill/>
          </a:ln>
        </p:spPr>
      </p:pic>
    </p:spTree>
    <p:extLst>
      <p:ext uri="{BB962C8B-B14F-4D97-AF65-F5344CB8AC3E}">
        <p14:creationId xmlns:p14="http://schemas.microsoft.com/office/powerpoint/2010/main" val="1374040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8593C1F-EC51-B1DB-1CB5-2A44019838BD}"/>
              </a:ext>
            </a:extLst>
          </p:cNvPr>
          <p:cNvGrpSpPr>
            <a:grpSpLocks noChangeAspect="1"/>
          </p:cNvGrpSpPr>
          <p:nvPr/>
        </p:nvGrpSpPr>
        <p:grpSpPr>
          <a:xfrm>
            <a:off x="3008630" y="1051561"/>
            <a:ext cx="5532697" cy="4534925"/>
            <a:chOff x="3008630" y="1051560"/>
            <a:chExt cx="5801047" cy="4754880"/>
          </a:xfrm>
        </p:grpSpPr>
        <p:pic>
          <p:nvPicPr>
            <p:cNvPr id="8" name="Picture 7">
              <a:extLst>
                <a:ext uri="{FF2B5EF4-FFF2-40B4-BE49-F238E27FC236}">
                  <a16:creationId xmlns:a16="http://schemas.microsoft.com/office/drawing/2014/main" id="{682FBD83-16D9-852A-2EF2-59B9B403C73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8630" y="1051560"/>
              <a:ext cx="5724000" cy="4754880"/>
            </a:xfrm>
            <a:prstGeom prst="rect">
              <a:avLst/>
            </a:prstGeom>
            <a:noFill/>
            <a:ln>
              <a:noFill/>
            </a:ln>
          </p:spPr>
        </p:pic>
        <p:sp>
          <p:nvSpPr>
            <p:cNvPr id="9" name="TextBox 7">
              <a:extLst>
                <a:ext uri="{FF2B5EF4-FFF2-40B4-BE49-F238E27FC236}">
                  <a16:creationId xmlns:a16="http://schemas.microsoft.com/office/drawing/2014/main" id="{9E360373-AD9B-ED54-67A8-40A9DFEB7772}"/>
                </a:ext>
              </a:extLst>
            </p:cNvPr>
            <p:cNvSpPr txBox="1"/>
            <p:nvPr/>
          </p:nvSpPr>
          <p:spPr>
            <a:xfrm>
              <a:off x="4916300" y="1123513"/>
              <a:ext cx="1848485" cy="294871"/>
            </a:xfrm>
            <a:prstGeom prst="rect">
              <a:avLst/>
            </a:prstGeom>
            <a:noFill/>
          </p:spPr>
          <p:txBody>
            <a:bodyPr wrap="square" rtlCol="0">
              <a:spAutoFit/>
            </a:bodyPr>
            <a:lstStyle/>
            <a:p>
              <a:pPr>
                <a:lnSpc>
                  <a:spcPct val="107000"/>
                </a:lnSpc>
                <a:spcAft>
                  <a:spcPts val="800"/>
                </a:spcAft>
              </a:pPr>
              <a:r>
                <a:rPr lang="en-GB" sz="1200" b="1" kern="1200" dirty="0">
                  <a:solidFill>
                    <a:srgbClr val="FFFFFF"/>
                  </a:solidFill>
                  <a:effectLst/>
                  <a:latin typeface="Arial" panose="020B0604020202020204" pitchFamily="34" charset="0"/>
                  <a:ea typeface="DengXian" panose="02010600030101010101" pitchFamily="2" charset="-122"/>
                  <a:cs typeface="Arial" panose="020B0604020202020204" pitchFamily="34" charset="0"/>
                </a:rPr>
                <a:t>Control</a:t>
              </a:r>
              <a:endParaRPr lang="en-GB" sz="1200" b="1" dirty="0">
                <a:effectLst/>
                <a:latin typeface="Arial" panose="020B0604020202020204" pitchFamily="34" charset="0"/>
                <a:ea typeface="DengXian" panose="02010600030101010101" pitchFamily="2" charset="-122"/>
                <a:cs typeface="Arial" panose="020B0604020202020204" pitchFamily="34" charset="0"/>
              </a:endParaRPr>
            </a:p>
          </p:txBody>
        </p:sp>
        <p:sp>
          <p:nvSpPr>
            <p:cNvPr id="10" name="TextBox 8">
              <a:extLst>
                <a:ext uri="{FF2B5EF4-FFF2-40B4-BE49-F238E27FC236}">
                  <a16:creationId xmlns:a16="http://schemas.microsoft.com/office/drawing/2014/main" id="{665C585B-2F41-082D-D169-F101CEA47BC0}"/>
                </a:ext>
              </a:extLst>
            </p:cNvPr>
            <p:cNvSpPr txBox="1"/>
            <p:nvPr/>
          </p:nvSpPr>
          <p:spPr>
            <a:xfrm>
              <a:off x="4355618" y="3397886"/>
              <a:ext cx="1849120" cy="294871"/>
            </a:xfrm>
            <a:prstGeom prst="rect">
              <a:avLst/>
            </a:prstGeom>
            <a:noFill/>
          </p:spPr>
          <p:txBody>
            <a:bodyPr wrap="square" rtlCol="0">
              <a:spAutoFit/>
            </a:bodyPr>
            <a:lstStyle/>
            <a:p>
              <a:pPr>
                <a:lnSpc>
                  <a:spcPct val="107000"/>
                </a:lnSpc>
                <a:spcAft>
                  <a:spcPts val="800"/>
                </a:spcAft>
              </a:pPr>
              <a:r>
                <a:rPr lang="en-GB" sz="1200" b="1" kern="1200" dirty="0">
                  <a:solidFill>
                    <a:srgbClr val="FFFFFF"/>
                  </a:solidFill>
                  <a:effectLst/>
                  <a:latin typeface="Arial" panose="020B0604020202020204" pitchFamily="34" charset="0"/>
                  <a:ea typeface="DengXian" panose="02010600030101010101" pitchFamily="2" charset="-122"/>
                  <a:cs typeface="Arial" panose="020B0604020202020204" pitchFamily="34" charset="0"/>
                </a:rPr>
                <a:t>15 mol% MACl</a:t>
              </a:r>
              <a:endParaRPr lang="en-GB" sz="1200" b="1" dirty="0">
                <a:effectLst/>
                <a:latin typeface="Arial" panose="020B0604020202020204" pitchFamily="34" charset="0"/>
                <a:ea typeface="DengXian" panose="02010600030101010101" pitchFamily="2" charset="-122"/>
                <a:cs typeface="Arial" panose="020B0604020202020204" pitchFamily="34" charset="0"/>
              </a:endParaRPr>
            </a:p>
          </p:txBody>
        </p:sp>
        <p:sp>
          <p:nvSpPr>
            <p:cNvPr id="6" name="TextBox 10">
              <a:extLst>
                <a:ext uri="{FF2B5EF4-FFF2-40B4-BE49-F238E27FC236}">
                  <a16:creationId xmlns:a16="http://schemas.microsoft.com/office/drawing/2014/main" id="{571DA8D9-FF74-DDBD-1246-E99A3F8C1EEC}"/>
                </a:ext>
              </a:extLst>
            </p:cNvPr>
            <p:cNvSpPr txBox="1"/>
            <p:nvPr/>
          </p:nvSpPr>
          <p:spPr>
            <a:xfrm>
              <a:off x="7965884" y="1115526"/>
              <a:ext cx="766746" cy="294871"/>
            </a:xfrm>
            <a:prstGeom prst="rect">
              <a:avLst/>
            </a:prstGeom>
            <a:noFill/>
          </p:spPr>
          <p:txBody>
            <a:bodyPr wrap="square" rtlCol="0">
              <a:spAutoFit/>
            </a:bodyPr>
            <a:lstStyle/>
            <a:p>
              <a:pPr>
                <a:lnSpc>
                  <a:spcPct val="107000"/>
                </a:lnSpc>
                <a:spcAft>
                  <a:spcPts val="800"/>
                </a:spcAft>
              </a:pPr>
              <a:r>
                <a:rPr lang="en-GB" sz="1200" b="1" kern="1200" dirty="0">
                  <a:solidFill>
                    <a:srgbClr val="FFFFFF"/>
                  </a:solidFill>
                  <a:effectLst/>
                  <a:latin typeface="Arial" panose="020B0604020202020204" pitchFamily="34" charset="0"/>
                  <a:ea typeface="DengXian" panose="02010600030101010101" pitchFamily="2" charset="-122"/>
                  <a:cs typeface="Arial" panose="020B0604020202020204" pitchFamily="34" charset="0"/>
                </a:rPr>
                <a:t>Control</a:t>
              </a:r>
              <a:endParaRPr lang="en-GB" sz="1200" b="1" dirty="0">
                <a:effectLst/>
                <a:latin typeface="Arial" panose="020B0604020202020204" pitchFamily="34" charset="0"/>
                <a:ea typeface="DengXian" panose="02010600030101010101" pitchFamily="2" charset="-122"/>
                <a:cs typeface="Arial" panose="020B0604020202020204" pitchFamily="34" charset="0"/>
              </a:endParaRPr>
            </a:p>
          </p:txBody>
        </p:sp>
        <p:sp>
          <p:nvSpPr>
            <p:cNvPr id="7" name="TextBox 11">
              <a:extLst>
                <a:ext uri="{FF2B5EF4-FFF2-40B4-BE49-F238E27FC236}">
                  <a16:creationId xmlns:a16="http://schemas.microsoft.com/office/drawing/2014/main" id="{B90E923A-451F-D7AA-723E-27E1778A2B28}"/>
                </a:ext>
              </a:extLst>
            </p:cNvPr>
            <p:cNvSpPr txBox="1"/>
            <p:nvPr/>
          </p:nvSpPr>
          <p:spPr>
            <a:xfrm>
              <a:off x="7501946" y="3448012"/>
              <a:ext cx="1307731" cy="294871"/>
            </a:xfrm>
            <a:prstGeom prst="rect">
              <a:avLst/>
            </a:prstGeom>
            <a:noFill/>
          </p:spPr>
          <p:txBody>
            <a:bodyPr wrap="square" rtlCol="0">
              <a:spAutoFit/>
            </a:bodyPr>
            <a:lstStyle/>
            <a:p>
              <a:pPr>
                <a:lnSpc>
                  <a:spcPct val="107000"/>
                </a:lnSpc>
                <a:spcAft>
                  <a:spcPts val="800"/>
                </a:spcAft>
              </a:pPr>
              <a:r>
                <a:rPr lang="en-GB" sz="1200" b="1" kern="1200" dirty="0">
                  <a:solidFill>
                    <a:srgbClr val="FFFFFF"/>
                  </a:solidFill>
                  <a:effectLst/>
                  <a:latin typeface="Arial" panose="020B0604020202020204" pitchFamily="34" charset="0"/>
                  <a:ea typeface="DengXian" panose="02010600030101010101" pitchFamily="2" charset="-122"/>
                  <a:cs typeface="Arial" panose="020B0604020202020204" pitchFamily="34" charset="0"/>
                </a:rPr>
                <a:t>15 mol% MACl</a:t>
              </a:r>
              <a:endParaRPr lang="en-GB" sz="1200" b="1" dirty="0">
                <a:effectLst/>
                <a:latin typeface="Arial" panose="020B0604020202020204" pitchFamily="34" charset="0"/>
                <a:ea typeface="DengXian" panose="02010600030101010101" pitchFamily="2" charset="-122"/>
                <a:cs typeface="Arial" panose="020B0604020202020204" pitchFamily="34" charset="0"/>
              </a:endParaRPr>
            </a:p>
          </p:txBody>
        </p:sp>
      </p:grpSp>
    </p:spTree>
    <p:extLst>
      <p:ext uri="{BB962C8B-B14F-4D97-AF65-F5344CB8AC3E}">
        <p14:creationId xmlns:p14="http://schemas.microsoft.com/office/powerpoint/2010/main" val="916890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29F21A-0ADC-D4C6-B002-8211CFC0DB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245" y="1235392"/>
            <a:ext cx="5731510" cy="4387215"/>
          </a:xfrm>
          <a:prstGeom prst="rect">
            <a:avLst/>
          </a:prstGeom>
        </p:spPr>
      </p:pic>
    </p:spTree>
    <p:extLst>
      <p:ext uri="{BB962C8B-B14F-4D97-AF65-F5344CB8AC3E}">
        <p14:creationId xmlns:p14="http://schemas.microsoft.com/office/powerpoint/2010/main" val="3014681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E40467-5FDC-47C3-8CDA-C6F478102D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075" y="1460500"/>
            <a:ext cx="5149850" cy="3937000"/>
          </a:xfrm>
          <a:prstGeom prst="rect">
            <a:avLst/>
          </a:prstGeom>
        </p:spPr>
      </p:pic>
    </p:spTree>
    <p:extLst>
      <p:ext uri="{BB962C8B-B14F-4D97-AF65-F5344CB8AC3E}">
        <p14:creationId xmlns:p14="http://schemas.microsoft.com/office/powerpoint/2010/main" val="3646287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733313A-17CA-2AD4-34C7-87BB8F4616C3}"/>
              </a:ext>
            </a:extLst>
          </p:cNvPr>
          <p:cNvGrpSpPr/>
          <p:nvPr/>
        </p:nvGrpSpPr>
        <p:grpSpPr>
          <a:xfrm>
            <a:off x="3234055" y="2237740"/>
            <a:ext cx="5723890" cy="2382520"/>
            <a:chOff x="0" y="0"/>
            <a:chExt cx="9723358" cy="4047837"/>
          </a:xfrm>
        </p:grpSpPr>
        <p:pic>
          <p:nvPicPr>
            <p:cNvPr id="5" name="Picture 4">
              <a:extLst>
                <a:ext uri="{FF2B5EF4-FFF2-40B4-BE49-F238E27FC236}">
                  <a16:creationId xmlns:a16="http://schemas.microsoft.com/office/drawing/2014/main" id="{998F68C1-6254-1835-932B-43FE11A3D9AB}"/>
                </a:ext>
              </a:extLst>
            </p:cNvPr>
            <p:cNvPicPr>
              <a:picLocks noChangeAspect="1"/>
            </p:cNvPicPr>
            <p:nvPr/>
          </p:nvPicPr>
          <p:blipFill>
            <a:blip r:embed="rId3"/>
            <a:stretch>
              <a:fillRect/>
            </a:stretch>
          </p:blipFill>
          <p:spPr>
            <a:xfrm>
              <a:off x="4573508" y="110837"/>
              <a:ext cx="5149850" cy="3937000"/>
            </a:xfrm>
            <a:prstGeom prst="rect">
              <a:avLst/>
            </a:prstGeom>
          </p:spPr>
        </p:pic>
        <p:pic>
          <p:nvPicPr>
            <p:cNvPr id="6" name="Picture 5">
              <a:extLst>
                <a:ext uri="{FF2B5EF4-FFF2-40B4-BE49-F238E27FC236}">
                  <a16:creationId xmlns:a16="http://schemas.microsoft.com/office/drawing/2014/main" id="{935E1D00-B230-2743-873E-ADEDD543180E}"/>
                </a:ext>
              </a:extLst>
            </p:cNvPr>
            <p:cNvPicPr>
              <a:picLocks noChangeAspect="1"/>
            </p:cNvPicPr>
            <p:nvPr/>
          </p:nvPicPr>
          <p:blipFill>
            <a:blip r:embed="rId4"/>
            <a:stretch>
              <a:fillRect/>
            </a:stretch>
          </p:blipFill>
          <p:spPr>
            <a:xfrm>
              <a:off x="0" y="110837"/>
              <a:ext cx="5149850" cy="3937000"/>
            </a:xfrm>
            <a:prstGeom prst="rect">
              <a:avLst/>
            </a:prstGeom>
          </p:spPr>
        </p:pic>
        <p:sp>
          <p:nvSpPr>
            <p:cNvPr id="7" name="TextBox 3">
              <a:extLst>
                <a:ext uri="{FF2B5EF4-FFF2-40B4-BE49-F238E27FC236}">
                  <a16:creationId xmlns:a16="http://schemas.microsoft.com/office/drawing/2014/main" id="{03F7626F-5692-FBC7-2A6B-7BA9515D5203}"/>
                </a:ext>
              </a:extLst>
            </p:cNvPr>
            <p:cNvSpPr txBox="1"/>
            <p:nvPr/>
          </p:nvSpPr>
          <p:spPr>
            <a:xfrm>
              <a:off x="117559" y="0"/>
              <a:ext cx="857546" cy="619159"/>
            </a:xfrm>
            <a:prstGeom prst="rect">
              <a:avLst/>
            </a:prstGeom>
            <a:noFill/>
          </p:spPr>
          <p:txBody>
            <a:bodyPr wrap="square" rtlCol="0">
              <a:spAutoFit/>
            </a:bodyPr>
            <a:lstStyle/>
            <a:p>
              <a:pPr>
                <a:lnSpc>
                  <a:spcPct val="106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4">
              <a:extLst>
                <a:ext uri="{FF2B5EF4-FFF2-40B4-BE49-F238E27FC236}">
                  <a16:creationId xmlns:a16="http://schemas.microsoft.com/office/drawing/2014/main" id="{760686EB-D940-50AE-D59C-76E031A6590C}"/>
                </a:ext>
              </a:extLst>
            </p:cNvPr>
            <p:cNvSpPr txBox="1"/>
            <p:nvPr/>
          </p:nvSpPr>
          <p:spPr>
            <a:xfrm>
              <a:off x="4675043" y="0"/>
              <a:ext cx="732420" cy="619159"/>
            </a:xfrm>
            <a:prstGeom prst="rect">
              <a:avLst/>
            </a:prstGeom>
            <a:noFill/>
          </p:spPr>
          <p:txBody>
            <a:bodyPr wrap="square" rtlCol="0">
              <a:spAutoFit/>
            </a:bodyPr>
            <a:lstStyle/>
            <a:p>
              <a:pPr>
                <a:lnSpc>
                  <a:spcPct val="106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780083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4C223F-A3B6-3A88-CEDB-075B2F4CD482}"/>
              </a:ext>
            </a:extLst>
          </p:cNvPr>
          <p:cNvPicPr>
            <a:picLocks noChangeAspect="1"/>
          </p:cNvPicPr>
          <p:nvPr/>
        </p:nvPicPr>
        <p:blipFill>
          <a:blip r:embed="rId3" cstate="print">
            <a:extLst>
              <a:ext uri="{28A0092B-C50C-407E-A947-70E740481C1C}">
                <a14:useLocalDpi xmlns:a14="http://schemas.microsoft.com/office/drawing/2010/main" val="0"/>
              </a:ext>
            </a:extLst>
          </a:blip>
          <a:srcRect t="22386"/>
          <a:stretch>
            <a:fillRect/>
          </a:stretch>
        </p:blipFill>
        <p:spPr bwMode="auto">
          <a:xfrm>
            <a:off x="4071302" y="1861502"/>
            <a:ext cx="4049395" cy="3134995"/>
          </a:xfrm>
          <a:prstGeom prst="rect">
            <a:avLst/>
          </a:prstGeom>
          <a:noFill/>
          <a:ln>
            <a:noFill/>
          </a:ln>
        </p:spPr>
      </p:pic>
    </p:spTree>
    <p:extLst>
      <p:ext uri="{BB962C8B-B14F-4D97-AF65-F5344CB8AC3E}">
        <p14:creationId xmlns:p14="http://schemas.microsoft.com/office/powerpoint/2010/main" val="916470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7D02E8-01A0-AE9B-ABD0-4BFC1CBD558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331" y="1859471"/>
            <a:ext cx="11347830" cy="3312822"/>
          </a:xfrm>
          <a:prstGeom prst="rect">
            <a:avLst/>
          </a:prstGeom>
          <a:noFill/>
          <a:ln>
            <a:noFill/>
          </a:ln>
        </p:spPr>
      </p:pic>
    </p:spTree>
    <p:extLst>
      <p:ext uri="{BB962C8B-B14F-4D97-AF65-F5344CB8AC3E}">
        <p14:creationId xmlns:p14="http://schemas.microsoft.com/office/powerpoint/2010/main" val="2774890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3E6C85-0F92-F07C-F45E-360FAD11901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0149" y="817349"/>
            <a:ext cx="7254399" cy="5073900"/>
          </a:xfrm>
          <a:prstGeom prst="rect">
            <a:avLst/>
          </a:prstGeom>
          <a:noFill/>
          <a:ln>
            <a:noFill/>
          </a:ln>
        </p:spPr>
      </p:pic>
    </p:spTree>
    <p:extLst>
      <p:ext uri="{BB962C8B-B14F-4D97-AF65-F5344CB8AC3E}">
        <p14:creationId xmlns:p14="http://schemas.microsoft.com/office/powerpoint/2010/main" val="458469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9F4A34D-87B0-AC72-E454-15C541EECC00}"/>
              </a:ext>
            </a:extLst>
          </p:cNvPr>
          <p:cNvGrpSpPr/>
          <p:nvPr/>
        </p:nvGrpSpPr>
        <p:grpSpPr>
          <a:xfrm>
            <a:off x="3223895" y="1072832"/>
            <a:ext cx="5744210" cy="4712336"/>
            <a:chOff x="0" y="0"/>
            <a:chExt cx="5744634" cy="4712722"/>
          </a:xfrm>
        </p:grpSpPr>
        <p:sp>
          <p:nvSpPr>
            <p:cNvPr id="5" name="TextBox 7">
              <a:extLst>
                <a:ext uri="{FF2B5EF4-FFF2-40B4-BE49-F238E27FC236}">
                  <a16:creationId xmlns:a16="http://schemas.microsoft.com/office/drawing/2014/main" id="{CD55E97B-C74B-AEF2-95CB-6A822303EC06}"/>
                </a:ext>
              </a:extLst>
            </p:cNvPr>
            <p:cNvSpPr txBox="1"/>
            <p:nvPr/>
          </p:nvSpPr>
          <p:spPr>
            <a:xfrm>
              <a:off x="0" y="2250578"/>
              <a:ext cx="44767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6" name="TextBox 8">
              <a:extLst>
                <a:ext uri="{FF2B5EF4-FFF2-40B4-BE49-F238E27FC236}">
                  <a16:creationId xmlns:a16="http://schemas.microsoft.com/office/drawing/2014/main" id="{889BA4FC-8883-7892-2812-53269036BE17}"/>
                </a:ext>
              </a:extLst>
            </p:cNvPr>
            <p:cNvSpPr txBox="1"/>
            <p:nvPr/>
          </p:nvSpPr>
          <p:spPr>
            <a:xfrm>
              <a:off x="2846919" y="2250578"/>
              <a:ext cx="57975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9">
              <a:extLst>
                <a:ext uri="{FF2B5EF4-FFF2-40B4-BE49-F238E27FC236}">
                  <a16:creationId xmlns:a16="http://schemas.microsoft.com/office/drawing/2014/main" id="{9249E327-AF61-CDBA-B660-2D87A1E99ED5}"/>
                </a:ext>
              </a:extLst>
            </p:cNvPr>
            <p:cNvSpPr txBox="1"/>
            <p:nvPr/>
          </p:nvSpPr>
          <p:spPr>
            <a:xfrm>
              <a:off x="0" y="0"/>
              <a:ext cx="67818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10">
              <a:extLst>
                <a:ext uri="{FF2B5EF4-FFF2-40B4-BE49-F238E27FC236}">
                  <a16:creationId xmlns:a16="http://schemas.microsoft.com/office/drawing/2014/main" id="{BC7BE5E6-67DA-239A-8B32-BD777B4E32B3}"/>
                </a:ext>
              </a:extLst>
            </p:cNvPr>
            <p:cNvSpPr txBox="1"/>
            <p:nvPr/>
          </p:nvSpPr>
          <p:spPr>
            <a:xfrm>
              <a:off x="2846919" y="13843"/>
              <a:ext cx="57975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9" name="Picture 8">
              <a:extLst>
                <a:ext uri="{FF2B5EF4-FFF2-40B4-BE49-F238E27FC236}">
                  <a16:creationId xmlns:a16="http://schemas.microsoft.com/office/drawing/2014/main" id="{A648A8ED-A268-4571-D38E-5197843178EA}"/>
                </a:ext>
              </a:extLst>
            </p:cNvPr>
            <p:cNvPicPr>
              <a:picLocks noChangeAspect="1"/>
            </p:cNvPicPr>
            <p:nvPr/>
          </p:nvPicPr>
          <p:blipFill>
            <a:blip r:embed="rId3"/>
            <a:stretch>
              <a:fillRect/>
            </a:stretch>
          </p:blipFill>
          <p:spPr>
            <a:xfrm>
              <a:off x="56124" y="153902"/>
              <a:ext cx="2844255" cy="2174400"/>
            </a:xfrm>
            <a:prstGeom prst="rect">
              <a:avLst/>
            </a:prstGeom>
          </p:spPr>
        </p:pic>
        <p:pic>
          <p:nvPicPr>
            <p:cNvPr id="10" name="Picture 9">
              <a:extLst>
                <a:ext uri="{FF2B5EF4-FFF2-40B4-BE49-F238E27FC236}">
                  <a16:creationId xmlns:a16="http://schemas.microsoft.com/office/drawing/2014/main" id="{1D08E24D-4B71-6517-0531-E71E02F602F2}"/>
                </a:ext>
              </a:extLst>
            </p:cNvPr>
            <p:cNvPicPr>
              <a:picLocks noChangeAspect="1"/>
            </p:cNvPicPr>
            <p:nvPr/>
          </p:nvPicPr>
          <p:blipFill>
            <a:blip r:embed="rId4"/>
            <a:stretch>
              <a:fillRect/>
            </a:stretch>
          </p:blipFill>
          <p:spPr>
            <a:xfrm>
              <a:off x="2900379" y="130958"/>
              <a:ext cx="2844255" cy="2174400"/>
            </a:xfrm>
            <a:prstGeom prst="rect">
              <a:avLst/>
            </a:prstGeom>
          </p:spPr>
        </p:pic>
        <p:pic>
          <p:nvPicPr>
            <p:cNvPr id="11" name="Picture 10">
              <a:extLst>
                <a:ext uri="{FF2B5EF4-FFF2-40B4-BE49-F238E27FC236}">
                  <a16:creationId xmlns:a16="http://schemas.microsoft.com/office/drawing/2014/main" id="{81A1FC3D-0927-4E98-064E-703B3EE89BBB}"/>
                </a:ext>
              </a:extLst>
            </p:cNvPr>
            <p:cNvPicPr>
              <a:picLocks noChangeAspect="1"/>
            </p:cNvPicPr>
            <p:nvPr/>
          </p:nvPicPr>
          <p:blipFill>
            <a:blip r:embed="rId5"/>
            <a:stretch>
              <a:fillRect/>
            </a:stretch>
          </p:blipFill>
          <p:spPr>
            <a:xfrm>
              <a:off x="56124" y="2528475"/>
              <a:ext cx="2844255" cy="2174400"/>
            </a:xfrm>
            <a:prstGeom prst="rect">
              <a:avLst/>
            </a:prstGeom>
          </p:spPr>
        </p:pic>
        <p:pic>
          <p:nvPicPr>
            <p:cNvPr id="12" name="Picture 11">
              <a:extLst>
                <a:ext uri="{FF2B5EF4-FFF2-40B4-BE49-F238E27FC236}">
                  <a16:creationId xmlns:a16="http://schemas.microsoft.com/office/drawing/2014/main" id="{89703DFA-C5B5-4053-550C-912917F26956}"/>
                </a:ext>
              </a:extLst>
            </p:cNvPr>
            <p:cNvPicPr>
              <a:picLocks noChangeAspect="1"/>
            </p:cNvPicPr>
            <p:nvPr/>
          </p:nvPicPr>
          <p:blipFill>
            <a:blip r:embed="rId6"/>
            <a:stretch>
              <a:fillRect/>
            </a:stretch>
          </p:blipFill>
          <p:spPr>
            <a:xfrm>
              <a:off x="2900378" y="2538322"/>
              <a:ext cx="2844255" cy="2174400"/>
            </a:xfrm>
            <a:prstGeom prst="rect">
              <a:avLst/>
            </a:prstGeom>
          </p:spPr>
        </p:pic>
      </p:grpSp>
    </p:spTree>
    <p:extLst>
      <p:ext uri="{BB962C8B-B14F-4D97-AF65-F5344CB8AC3E}">
        <p14:creationId xmlns:p14="http://schemas.microsoft.com/office/powerpoint/2010/main" val="4274922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233CC9A-A3B2-6901-7E4F-8E32D3921C7A}"/>
              </a:ext>
            </a:extLst>
          </p:cNvPr>
          <p:cNvGrpSpPr/>
          <p:nvPr/>
        </p:nvGrpSpPr>
        <p:grpSpPr>
          <a:xfrm>
            <a:off x="3934460" y="340678"/>
            <a:ext cx="4323080" cy="6176645"/>
            <a:chOff x="0" y="0"/>
            <a:chExt cx="3751717" cy="5359245"/>
          </a:xfrm>
        </p:grpSpPr>
        <p:grpSp>
          <p:nvGrpSpPr>
            <p:cNvPr id="5" name="Group 4">
              <a:extLst>
                <a:ext uri="{FF2B5EF4-FFF2-40B4-BE49-F238E27FC236}">
                  <a16:creationId xmlns:a16="http://schemas.microsoft.com/office/drawing/2014/main" id="{1FC02CDE-E00D-5DF9-145E-387FBA8BB975}"/>
                </a:ext>
              </a:extLst>
            </p:cNvPr>
            <p:cNvGrpSpPr/>
            <p:nvPr/>
          </p:nvGrpSpPr>
          <p:grpSpPr>
            <a:xfrm>
              <a:off x="4012" y="65700"/>
              <a:ext cx="3747705" cy="1829442"/>
              <a:chOff x="4012" y="65700"/>
              <a:chExt cx="3747705" cy="1829442"/>
            </a:xfrm>
          </p:grpSpPr>
          <p:pic>
            <p:nvPicPr>
              <p:cNvPr id="11" name="Picture 10">
                <a:extLst>
                  <a:ext uri="{FF2B5EF4-FFF2-40B4-BE49-F238E27FC236}">
                    <a16:creationId xmlns:a16="http://schemas.microsoft.com/office/drawing/2014/main" id="{5B9C5CFE-C23E-5C0D-F32A-5980CE01FB1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035" y="65702"/>
                <a:ext cx="864000" cy="878400"/>
              </a:xfrm>
              <a:prstGeom prst="rect">
                <a:avLst/>
              </a:prstGeom>
            </p:spPr>
          </p:pic>
          <p:pic>
            <p:nvPicPr>
              <p:cNvPr id="12" name="Picture 11">
                <a:extLst>
                  <a:ext uri="{FF2B5EF4-FFF2-40B4-BE49-F238E27FC236}">
                    <a16:creationId xmlns:a16="http://schemas.microsoft.com/office/drawing/2014/main" id="{29D972F4-7A29-19FC-E944-DE14E7A716C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38035" y="68844"/>
                <a:ext cx="864000" cy="878400"/>
              </a:xfrm>
              <a:prstGeom prst="rect">
                <a:avLst/>
              </a:prstGeom>
            </p:spPr>
          </p:pic>
          <p:pic>
            <p:nvPicPr>
              <p:cNvPr id="13" name="Picture 12">
                <a:extLst>
                  <a:ext uri="{FF2B5EF4-FFF2-40B4-BE49-F238E27FC236}">
                    <a16:creationId xmlns:a16="http://schemas.microsoft.com/office/drawing/2014/main" id="{9C5C7826-EAAC-E8EE-4F13-653C6DCB29D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802035" y="72328"/>
                <a:ext cx="864000" cy="878400"/>
              </a:xfrm>
              <a:prstGeom prst="rect">
                <a:avLst/>
              </a:prstGeom>
            </p:spPr>
          </p:pic>
          <p:pic>
            <p:nvPicPr>
              <p:cNvPr id="14" name="Picture 13">
                <a:extLst>
                  <a:ext uri="{FF2B5EF4-FFF2-40B4-BE49-F238E27FC236}">
                    <a16:creationId xmlns:a16="http://schemas.microsoft.com/office/drawing/2014/main" id="{FA94A1A2-426F-CD22-791C-1F5E2ACCAE6C}"/>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666035" y="72328"/>
                <a:ext cx="864000" cy="878400"/>
              </a:xfrm>
              <a:prstGeom prst="rect">
                <a:avLst/>
              </a:prstGeom>
            </p:spPr>
          </p:pic>
          <p:pic>
            <p:nvPicPr>
              <p:cNvPr id="15" name="Picture 14">
                <a:extLst>
                  <a:ext uri="{FF2B5EF4-FFF2-40B4-BE49-F238E27FC236}">
                    <a16:creationId xmlns:a16="http://schemas.microsoft.com/office/drawing/2014/main" id="{61CCED8C-D0E6-254E-7AA8-108A2EB246AF}"/>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4035" y="1013652"/>
                <a:ext cx="864000" cy="878400"/>
              </a:xfrm>
              <a:prstGeom prst="rect">
                <a:avLst/>
              </a:prstGeom>
            </p:spPr>
          </p:pic>
          <p:pic>
            <p:nvPicPr>
              <p:cNvPr id="16" name="Picture 15">
                <a:extLst>
                  <a:ext uri="{FF2B5EF4-FFF2-40B4-BE49-F238E27FC236}">
                    <a16:creationId xmlns:a16="http://schemas.microsoft.com/office/drawing/2014/main" id="{9805F0D1-B7CA-6189-8B08-16DF88560B6E}"/>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938035" y="1016742"/>
                <a:ext cx="864000" cy="878400"/>
              </a:xfrm>
              <a:prstGeom prst="rect">
                <a:avLst/>
              </a:prstGeom>
            </p:spPr>
          </p:pic>
          <p:pic>
            <p:nvPicPr>
              <p:cNvPr id="17" name="Picture 16">
                <a:extLst>
                  <a:ext uri="{FF2B5EF4-FFF2-40B4-BE49-F238E27FC236}">
                    <a16:creationId xmlns:a16="http://schemas.microsoft.com/office/drawing/2014/main" id="{93459113-DE42-C70E-3A0A-224F930B9A21}"/>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802035" y="1015509"/>
                <a:ext cx="864000" cy="878400"/>
              </a:xfrm>
              <a:prstGeom prst="rect">
                <a:avLst/>
              </a:prstGeom>
            </p:spPr>
          </p:pic>
          <p:pic>
            <p:nvPicPr>
              <p:cNvPr id="18" name="Picture 17">
                <a:extLst>
                  <a:ext uri="{FF2B5EF4-FFF2-40B4-BE49-F238E27FC236}">
                    <a16:creationId xmlns:a16="http://schemas.microsoft.com/office/drawing/2014/main" id="{76076DD9-5D69-9349-1F28-5268E733FD24}"/>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2662003" y="1011622"/>
                <a:ext cx="864000" cy="878400"/>
              </a:xfrm>
              <a:prstGeom prst="rect">
                <a:avLst/>
              </a:prstGeom>
            </p:spPr>
          </p:pic>
          <p:sp>
            <p:nvSpPr>
              <p:cNvPr id="19" name="TextBox 19">
                <a:extLst>
                  <a:ext uri="{FF2B5EF4-FFF2-40B4-BE49-F238E27FC236}">
                    <a16:creationId xmlns:a16="http://schemas.microsoft.com/office/drawing/2014/main" id="{71814CC2-87F2-0A7B-E82A-1C232FE1C9C8}"/>
                  </a:ext>
                </a:extLst>
              </p:cNvPr>
              <p:cNvSpPr txBox="1"/>
              <p:nvPr/>
            </p:nvSpPr>
            <p:spPr>
              <a:xfrm>
                <a:off x="221200" y="65700"/>
                <a:ext cx="616517" cy="311289"/>
              </a:xfrm>
              <a:prstGeom prst="rect">
                <a:avLst/>
              </a:prstGeom>
              <a:noFill/>
            </p:spPr>
            <p:txBody>
              <a:bodyPr wrap="square" rtlCol="0">
                <a:spAutoFit/>
              </a:bodyPr>
              <a:lstStyle/>
              <a:p>
                <a:pP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Control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0" name="TextBox 20">
                <a:extLst>
                  <a:ext uri="{FF2B5EF4-FFF2-40B4-BE49-F238E27FC236}">
                    <a16:creationId xmlns:a16="http://schemas.microsoft.com/office/drawing/2014/main" id="{DFE21623-377A-AC09-6A0D-018525C1278E}"/>
                  </a:ext>
                </a:extLst>
              </p:cNvPr>
              <p:cNvSpPr txBox="1"/>
              <p:nvPr/>
            </p:nvSpPr>
            <p:spPr>
              <a:xfrm>
                <a:off x="984765" y="72326"/>
                <a:ext cx="917889" cy="454537"/>
              </a:xfrm>
              <a:prstGeom prst="rect">
                <a:avLst/>
              </a:prstGeom>
              <a:noFill/>
            </p:spPr>
            <p:txBody>
              <a:bodyPr wrap="square" rtlCol="0">
                <a:sp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MACl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1" name="TextBox 21">
                <a:extLst>
                  <a:ext uri="{FF2B5EF4-FFF2-40B4-BE49-F238E27FC236}">
                    <a16:creationId xmlns:a16="http://schemas.microsoft.com/office/drawing/2014/main" id="{6A81E6B6-D101-B70C-4343-9024AC361801}"/>
                  </a:ext>
                </a:extLst>
              </p:cNvPr>
              <p:cNvSpPr txBox="1"/>
              <p:nvPr/>
            </p:nvSpPr>
            <p:spPr>
              <a:xfrm>
                <a:off x="1848673" y="67337"/>
                <a:ext cx="832491" cy="454537"/>
              </a:xfrm>
              <a:prstGeom prst="rect">
                <a:avLst/>
              </a:prstGeom>
              <a:noFill/>
            </p:spPr>
            <p:txBody>
              <a:bodyPr wrap="square" rtlCol="0">
                <a:sp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FACl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2" name="TextBox 22">
                <a:extLst>
                  <a:ext uri="{FF2B5EF4-FFF2-40B4-BE49-F238E27FC236}">
                    <a16:creationId xmlns:a16="http://schemas.microsoft.com/office/drawing/2014/main" id="{8E1B290B-9E08-FBC5-7907-2B590B1DE66D}"/>
                  </a:ext>
                </a:extLst>
              </p:cNvPr>
              <p:cNvSpPr txBox="1"/>
              <p:nvPr/>
            </p:nvSpPr>
            <p:spPr>
              <a:xfrm>
                <a:off x="4012" y="1000841"/>
                <a:ext cx="1000532" cy="454549"/>
              </a:xfrm>
              <a:prstGeom prst="rect">
                <a:avLst/>
              </a:prstGeom>
              <a:noFill/>
            </p:spPr>
            <p:txBody>
              <a:bodyPr wrap="square" rtlCol="0">
                <a:no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FA</a:t>
                </a:r>
                <a:r>
                  <a:rPr lang="en-GB" sz="1050" kern="1200" baseline="-250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0.83</a:t>
                </a: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Cs</a:t>
                </a:r>
                <a:r>
                  <a:rPr lang="en-GB" sz="1050" kern="1200" baseline="-250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0.17</a:t>
                </a: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Cl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3" name="TextBox 23">
                <a:extLst>
                  <a:ext uri="{FF2B5EF4-FFF2-40B4-BE49-F238E27FC236}">
                    <a16:creationId xmlns:a16="http://schemas.microsoft.com/office/drawing/2014/main" id="{5BA5CF7F-2C91-2FEA-3B7F-D3DEC9FD7F0E}"/>
                  </a:ext>
                </a:extLst>
              </p:cNvPr>
              <p:cNvSpPr txBox="1"/>
              <p:nvPr/>
            </p:nvSpPr>
            <p:spPr>
              <a:xfrm>
                <a:off x="2689182" y="65963"/>
                <a:ext cx="863895" cy="454537"/>
              </a:xfrm>
              <a:prstGeom prst="rect">
                <a:avLst/>
              </a:prstGeom>
              <a:noFill/>
            </p:spPr>
            <p:txBody>
              <a:bodyPr wrap="square" rtlCol="0">
                <a:sp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CsCl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4" name="TextBox 24">
                <a:extLst>
                  <a:ext uri="{FF2B5EF4-FFF2-40B4-BE49-F238E27FC236}">
                    <a16:creationId xmlns:a16="http://schemas.microsoft.com/office/drawing/2014/main" id="{907968E1-C3CD-D3C0-758A-2DEEDD7B6BF7}"/>
                  </a:ext>
                </a:extLst>
              </p:cNvPr>
              <p:cNvSpPr txBox="1"/>
              <p:nvPr/>
            </p:nvSpPr>
            <p:spPr>
              <a:xfrm>
                <a:off x="1024627" y="1013279"/>
                <a:ext cx="756459" cy="454537"/>
              </a:xfrm>
              <a:prstGeom prst="rect">
                <a:avLst/>
              </a:prstGeom>
              <a:noFill/>
            </p:spPr>
            <p:txBody>
              <a:bodyPr wrap="square" rtlCol="0">
                <a:sp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MAI</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5" name="TextBox 25">
                <a:extLst>
                  <a:ext uri="{FF2B5EF4-FFF2-40B4-BE49-F238E27FC236}">
                    <a16:creationId xmlns:a16="http://schemas.microsoft.com/office/drawing/2014/main" id="{8525DB6F-49A1-3A17-D7B2-64BE64AC81C1}"/>
                  </a:ext>
                </a:extLst>
              </p:cNvPr>
              <p:cNvSpPr txBox="1"/>
              <p:nvPr/>
            </p:nvSpPr>
            <p:spPr>
              <a:xfrm>
                <a:off x="1834755" y="1000882"/>
                <a:ext cx="826981" cy="454537"/>
              </a:xfrm>
              <a:prstGeom prst="rect">
                <a:avLst/>
              </a:prstGeom>
              <a:noFill/>
            </p:spPr>
            <p:txBody>
              <a:bodyPr wrap="square" rtlCol="0">
                <a:spAutoFit/>
              </a:bodyPr>
              <a:lstStyle/>
              <a:p>
                <a:pPr algn="ct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MABr</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26" name="TextBox 26">
                <a:extLst>
                  <a:ext uri="{FF2B5EF4-FFF2-40B4-BE49-F238E27FC236}">
                    <a16:creationId xmlns:a16="http://schemas.microsoft.com/office/drawing/2014/main" id="{CAED5B67-4CA0-8C5A-7ED6-4FB1F4A8BF04}"/>
                  </a:ext>
                </a:extLst>
              </p:cNvPr>
              <p:cNvSpPr txBox="1"/>
              <p:nvPr/>
            </p:nvSpPr>
            <p:spPr>
              <a:xfrm>
                <a:off x="2808343" y="1000882"/>
                <a:ext cx="943374" cy="482095"/>
              </a:xfrm>
              <a:prstGeom prst="rect">
                <a:avLst/>
              </a:prstGeom>
              <a:noFill/>
            </p:spPr>
            <p:txBody>
              <a:bodyPr wrap="square" rtlCol="0">
                <a:spAutoFit/>
              </a:bodyPr>
              <a:lstStyle/>
              <a:p>
                <a:pPr>
                  <a:lnSpc>
                    <a:spcPct val="107000"/>
                  </a:lnSpc>
                  <a:spcAft>
                    <a:spcPts val="800"/>
                  </a:spcAft>
                </a:pP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15 mol%        MAI</a:t>
                </a:r>
                <a:r>
                  <a:rPr lang="en-GB" sz="1050" kern="1200" baseline="-250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0.6</a:t>
                </a:r>
                <a:r>
                  <a:rPr lang="en-GB" sz="105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Br</a:t>
                </a:r>
                <a:r>
                  <a:rPr lang="en-GB" sz="1050" kern="1200" baseline="-250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0.4</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grpSp>
        <p:pic>
          <p:nvPicPr>
            <p:cNvPr id="6" name="Content Placeholder 4">
              <a:extLst>
                <a:ext uri="{FF2B5EF4-FFF2-40B4-BE49-F238E27FC236}">
                  <a16:creationId xmlns:a16="http://schemas.microsoft.com/office/drawing/2014/main" id="{B7DE068D-5C16-8FE5-F49F-FAE1039E07D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4970" t="15629" r="3619" b="19127"/>
            <a:stretch/>
          </p:blipFill>
          <p:spPr>
            <a:xfrm>
              <a:off x="74035" y="1955271"/>
              <a:ext cx="3456000" cy="1850010"/>
            </a:xfrm>
            <a:prstGeom prst="rect">
              <a:avLst/>
            </a:prstGeom>
          </p:spPr>
        </p:pic>
        <p:pic>
          <p:nvPicPr>
            <p:cNvPr id="7" name="Content Placeholder 4">
              <a:extLst>
                <a:ext uri="{FF2B5EF4-FFF2-40B4-BE49-F238E27FC236}">
                  <a16:creationId xmlns:a16="http://schemas.microsoft.com/office/drawing/2014/main" id="{DC3992B5-602D-B907-9B2E-339071CA60C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8272" t="20087" r="1067" b="27878"/>
            <a:stretch/>
          </p:blipFill>
          <p:spPr>
            <a:xfrm>
              <a:off x="70003" y="3871563"/>
              <a:ext cx="3456000" cy="1487682"/>
            </a:xfrm>
            <a:prstGeom prst="rect">
              <a:avLst/>
            </a:prstGeom>
          </p:spPr>
        </p:pic>
        <p:sp>
          <p:nvSpPr>
            <p:cNvPr id="8" name="TextBox 36">
              <a:extLst>
                <a:ext uri="{FF2B5EF4-FFF2-40B4-BE49-F238E27FC236}">
                  <a16:creationId xmlns:a16="http://schemas.microsoft.com/office/drawing/2014/main" id="{DC25CE8B-57EC-5687-B7EA-6523939A79A7}"/>
                </a:ext>
              </a:extLst>
            </p:cNvPr>
            <p:cNvSpPr txBox="1"/>
            <p:nvPr/>
          </p:nvSpPr>
          <p:spPr>
            <a:xfrm>
              <a:off x="0" y="0"/>
              <a:ext cx="499164" cy="317901"/>
            </a:xfrm>
            <a:prstGeom prst="rect">
              <a:avLst/>
            </a:prstGeom>
            <a:noFill/>
          </p:spPr>
          <p:txBody>
            <a:bodyPr wrap="square" rtlCol="0">
              <a:spAutoFit/>
            </a:bodyPr>
            <a:lstStyle/>
            <a:p>
              <a:pPr>
                <a:lnSpc>
                  <a:spcPct val="107000"/>
                </a:lnSpc>
                <a:spcAft>
                  <a:spcPts val="800"/>
                </a:spcAft>
              </a:pPr>
              <a:r>
                <a:rPr lang="en-GB" sz="110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9" name="TextBox 37">
              <a:extLst>
                <a:ext uri="{FF2B5EF4-FFF2-40B4-BE49-F238E27FC236}">
                  <a16:creationId xmlns:a16="http://schemas.microsoft.com/office/drawing/2014/main" id="{293C6D72-BF76-7E7D-3D26-8E672C0330DB}"/>
                </a:ext>
              </a:extLst>
            </p:cNvPr>
            <p:cNvSpPr txBox="1"/>
            <p:nvPr/>
          </p:nvSpPr>
          <p:spPr>
            <a:xfrm>
              <a:off x="0" y="1889680"/>
              <a:ext cx="499164" cy="317901"/>
            </a:xfrm>
            <a:prstGeom prst="rect">
              <a:avLst/>
            </a:prstGeom>
            <a:noFill/>
          </p:spPr>
          <p:txBody>
            <a:bodyPr wrap="square" rtlCol="0">
              <a:spAutoFit/>
            </a:bodyPr>
            <a:lstStyle/>
            <a:p>
              <a:pPr>
                <a:lnSpc>
                  <a:spcPct val="107000"/>
                </a:lnSpc>
                <a:spcAft>
                  <a:spcPts val="800"/>
                </a:spcAft>
              </a:pPr>
              <a:r>
                <a:rPr lang="en-GB" sz="110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10" name="TextBox 38">
              <a:extLst>
                <a:ext uri="{FF2B5EF4-FFF2-40B4-BE49-F238E27FC236}">
                  <a16:creationId xmlns:a16="http://schemas.microsoft.com/office/drawing/2014/main" id="{29FE8402-BA05-02E9-56E5-FF01B16952EF}"/>
                </a:ext>
              </a:extLst>
            </p:cNvPr>
            <p:cNvSpPr txBox="1"/>
            <p:nvPr/>
          </p:nvSpPr>
          <p:spPr>
            <a:xfrm>
              <a:off x="6823" y="3847939"/>
              <a:ext cx="499164" cy="317901"/>
            </a:xfrm>
            <a:prstGeom prst="rect">
              <a:avLst/>
            </a:prstGeom>
            <a:noFill/>
          </p:spPr>
          <p:txBody>
            <a:bodyPr wrap="square" rtlCol="0">
              <a:spAutoFit/>
            </a:bodyPr>
            <a:lstStyle/>
            <a:p>
              <a:pPr>
                <a:lnSpc>
                  <a:spcPct val="107000"/>
                </a:lnSpc>
                <a:spcAft>
                  <a:spcPts val="800"/>
                </a:spcAft>
              </a:pPr>
              <a:r>
                <a:rPr lang="en-GB" sz="1100" kern="1200">
                  <a:solidFill>
                    <a:srgbClr val="FFFFFF"/>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1993474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E3160A-AD26-48F8-9072-A970F3F5B5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245" y="1240472"/>
            <a:ext cx="5731510" cy="4377055"/>
          </a:xfrm>
          <a:prstGeom prst="rect">
            <a:avLst/>
          </a:prstGeom>
        </p:spPr>
      </p:pic>
    </p:spTree>
    <p:extLst>
      <p:ext uri="{BB962C8B-B14F-4D97-AF65-F5344CB8AC3E}">
        <p14:creationId xmlns:p14="http://schemas.microsoft.com/office/powerpoint/2010/main" val="1971197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2" name="Group 3091">
            <a:extLst>
              <a:ext uri="{FF2B5EF4-FFF2-40B4-BE49-F238E27FC236}">
                <a16:creationId xmlns:a16="http://schemas.microsoft.com/office/drawing/2014/main" id="{42349D75-1425-475C-37F7-47690AA77C66}"/>
              </a:ext>
            </a:extLst>
          </p:cNvPr>
          <p:cNvGrpSpPr/>
          <p:nvPr/>
        </p:nvGrpSpPr>
        <p:grpSpPr>
          <a:xfrm>
            <a:off x="3278187" y="985202"/>
            <a:ext cx="5635625" cy="4887595"/>
            <a:chOff x="3278187" y="985202"/>
            <a:chExt cx="5635625" cy="4887595"/>
          </a:xfrm>
        </p:grpSpPr>
        <p:pic>
          <p:nvPicPr>
            <p:cNvPr id="4" name="Picture 3">
              <a:extLst>
                <a:ext uri="{FF2B5EF4-FFF2-40B4-BE49-F238E27FC236}">
                  <a16:creationId xmlns:a16="http://schemas.microsoft.com/office/drawing/2014/main" id="{595AFB25-9FD3-B474-71E1-44A8DABEF8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278187" y="985202"/>
              <a:ext cx="5635625" cy="4887595"/>
            </a:xfrm>
            <a:prstGeom prst="rect">
              <a:avLst/>
            </a:prstGeom>
            <a:noFill/>
            <a:ln>
              <a:noFill/>
            </a:ln>
          </p:spPr>
        </p:pic>
        <p:sp>
          <p:nvSpPr>
            <p:cNvPr id="2" name="TextBox 1">
              <a:extLst>
                <a:ext uri="{FF2B5EF4-FFF2-40B4-BE49-F238E27FC236}">
                  <a16:creationId xmlns:a16="http://schemas.microsoft.com/office/drawing/2014/main" id="{57ABE23E-6C24-8B11-8A5E-FB8C15BBA67E}"/>
                </a:ext>
              </a:extLst>
            </p:cNvPr>
            <p:cNvSpPr txBox="1"/>
            <p:nvPr/>
          </p:nvSpPr>
          <p:spPr>
            <a:xfrm>
              <a:off x="4294909" y="1447798"/>
              <a:ext cx="768927" cy="300571"/>
            </a:xfrm>
            <a:prstGeom prst="rect">
              <a:avLst/>
            </a:prstGeom>
            <a:noFill/>
          </p:spPr>
          <p:txBody>
            <a:bodyPr wrap="square" rtlCol="0">
              <a:spAutoFit/>
            </a:bodyPr>
            <a:lstStyle/>
            <a:p>
              <a:endParaRPr lang="en-GB" dirty="0"/>
            </a:p>
          </p:txBody>
        </p:sp>
        <p:sp>
          <p:nvSpPr>
            <p:cNvPr id="3090" name="Rectangle 3089">
              <a:extLst>
                <a:ext uri="{FF2B5EF4-FFF2-40B4-BE49-F238E27FC236}">
                  <a16:creationId xmlns:a16="http://schemas.microsoft.com/office/drawing/2014/main" id="{BDABDB21-8DF1-263B-960E-B629DA753FEC}"/>
                </a:ext>
              </a:extLst>
            </p:cNvPr>
            <p:cNvSpPr/>
            <p:nvPr/>
          </p:nvSpPr>
          <p:spPr>
            <a:xfrm>
              <a:off x="4294909" y="1417974"/>
              <a:ext cx="768927" cy="180109"/>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Arial" panose="020B0604020202020204" pitchFamily="34" charset="0"/>
                  <a:cs typeface="Arial" panose="020B0604020202020204" pitchFamily="34" charset="0"/>
                </a:rPr>
                <a:t>Control</a:t>
              </a:r>
            </a:p>
          </p:txBody>
        </p:sp>
        <p:sp>
          <p:nvSpPr>
            <p:cNvPr id="1107" name="Rectangle 1106">
              <a:extLst>
                <a:ext uri="{FF2B5EF4-FFF2-40B4-BE49-F238E27FC236}">
                  <a16:creationId xmlns:a16="http://schemas.microsoft.com/office/drawing/2014/main" id="{07EB5C5C-8E01-B244-CB3C-101ACFBFC012}"/>
                </a:ext>
              </a:extLst>
            </p:cNvPr>
            <p:cNvSpPr/>
            <p:nvPr/>
          </p:nvSpPr>
          <p:spPr>
            <a:xfrm>
              <a:off x="6666705" y="1447799"/>
              <a:ext cx="565367" cy="180109"/>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08" name="Rectangle 1107">
              <a:extLst>
                <a:ext uri="{FF2B5EF4-FFF2-40B4-BE49-F238E27FC236}">
                  <a16:creationId xmlns:a16="http://schemas.microsoft.com/office/drawing/2014/main" id="{B2B3C04A-A631-E06A-0191-77FFDD4F0A21}"/>
                </a:ext>
              </a:extLst>
            </p:cNvPr>
            <p:cNvSpPr/>
            <p:nvPr/>
          </p:nvSpPr>
          <p:spPr>
            <a:xfrm>
              <a:off x="6534022" y="1346586"/>
              <a:ext cx="909603" cy="40178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latin typeface="Arial" panose="020B0604020202020204" pitchFamily="34" charset="0"/>
                  <a:cs typeface="Arial" panose="020B0604020202020204" pitchFamily="34" charset="0"/>
                </a:rPr>
                <a:t>15 mol% </a:t>
              </a:r>
            </a:p>
            <a:p>
              <a:pPr algn="ctr"/>
              <a:r>
                <a:rPr lang="en-GB" sz="1200" dirty="0">
                  <a:latin typeface="Arial" panose="020B0604020202020204" pitchFamily="34" charset="0"/>
                  <a:cs typeface="Arial" panose="020B0604020202020204" pitchFamily="34" charset="0"/>
                </a:rPr>
                <a:t>MACl</a:t>
              </a:r>
            </a:p>
          </p:txBody>
        </p:sp>
        <p:sp>
          <p:nvSpPr>
            <p:cNvPr id="3091" name="TextBox 3090">
              <a:extLst>
                <a:ext uri="{FF2B5EF4-FFF2-40B4-BE49-F238E27FC236}">
                  <a16:creationId xmlns:a16="http://schemas.microsoft.com/office/drawing/2014/main" id="{A3AC49F1-4E49-39C1-2C80-E7C88292F8E3}"/>
                </a:ext>
              </a:extLst>
            </p:cNvPr>
            <p:cNvSpPr txBox="1"/>
            <p:nvPr/>
          </p:nvSpPr>
          <p:spPr>
            <a:xfrm>
              <a:off x="3823853" y="3588328"/>
              <a:ext cx="768927" cy="276999"/>
            </a:xfrm>
            <a:prstGeom prst="rect">
              <a:avLst/>
            </a:prstGeom>
            <a:noFill/>
          </p:spPr>
          <p:txBody>
            <a:bodyPr wrap="square" rtlCol="0">
              <a:spAutoFit/>
            </a:bodyPr>
            <a:lstStyle/>
            <a:p>
              <a:r>
                <a:rPr lang="en-GB" sz="1200" dirty="0">
                  <a:solidFill>
                    <a:schemeClr val="bg1"/>
                  </a:solidFill>
                  <a:latin typeface="Arial" panose="020B0604020202020204" pitchFamily="34" charset="0"/>
                  <a:cs typeface="Arial" panose="020B0604020202020204" pitchFamily="34" charset="0"/>
                </a:rPr>
                <a:t>Control</a:t>
              </a:r>
            </a:p>
          </p:txBody>
        </p:sp>
        <p:sp>
          <p:nvSpPr>
            <p:cNvPr id="1112" name="TextBox 1111">
              <a:extLst>
                <a:ext uri="{FF2B5EF4-FFF2-40B4-BE49-F238E27FC236}">
                  <a16:creationId xmlns:a16="http://schemas.microsoft.com/office/drawing/2014/main" id="{72E96EEC-4705-6A62-09A5-B0BC4B985B7E}"/>
                </a:ext>
              </a:extLst>
            </p:cNvPr>
            <p:cNvSpPr txBox="1"/>
            <p:nvPr/>
          </p:nvSpPr>
          <p:spPr>
            <a:xfrm>
              <a:off x="7443625" y="3588328"/>
              <a:ext cx="848319" cy="461665"/>
            </a:xfrm>
            <a:prstGeom prst="rect">
              <a:avLst/>
            </a:prstGeom>
            <a:noFill/>
          </p:spPr>
          <p:txBody>
            <a:bodyPr wrap="square" rtlCol="0">
              <a:spAutoFit/>
            </a:bodyPr>
            <a:lstStyle/>
            <a:p>
              <a:r>
                <a:rPr lang="en-GB" sz="1200" dirty="0">
                  <a:solidFill>
                    <a:schemeClr val="bg1"/>
                  </a:solidFill>
                  <a:latin typeface="Arial" panose="020B0604020202020204" pitchFamily="34" charset="0"/>
                  <a:cs typeface="Arial" panose="020B0604020202020204" pitchFamily="34" charset="0"/>
                </a:rPr>
                <a:t>15 mol%</a:t>
              </a:r>
            </a:p>
            <a:p>
              <a:r>
                <a:rPr lang="en-GB" sz="1200" dirty="0">
                  <a:solidFill>
                    <a:schemeClr val="bg1"/>
                  </a:solidFill>
                  <a:latin typeface="Arial" panose="020B0604020202020204" pitchFamily="34" charset="0"/>
                  <a:cs typeface="Arial" panose="020B0604020202020204" pitchFamily="34" charset="0"/>
                </a:rPr>
                <a:t>  MACl</a:t>
              </a:r>
            </a:p>
          </p:txBody>
        </p:sp>
      </p:grpSp>
    </p:spTree>
    <p:extLst>
      <p:ext uri="{BB962C8B-B14F-4D97-AF65-F5344CB8AC3E}">
        <p14:creationId xmlns:p14="http://schemas.microsoft.com/office/powerpoint/2010/main" val="2510967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862733-A2C2-F551-938C-A198975A603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2627" y="1079500"/>
            <a:ext cx="5706745" cy="4699000"/>
          </a:xfrm>
          <a:prstGeom prst="rect">
            <a:avLst/>
          </a:prstGeom>
          <a:noFill/>
          <a:ln>
            <a:noFill/>
          </a:ln>
        </p:spPr>
      </p:pic>
    </p:spTree>
    <p:extLst>
      <p:ext uri="{BB962C8B-B14F-4D97-AF65-F5344CB8AC3E}">
        <p14:creationId xmlns:p14="http://schemas.microsoft.com/office/powerpoint/2010/main" val="1369885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D8FBC8-3AD1-CCA2-BF6F-23579D06999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8757" y="469265"/>
            <a:ext cx="4134485" cy="5919470"/>
          </a:xfrm>
          <a:prstGeom prst="rect">
            <a:avLst/>
          </a:prstGeom>
          <a:noFill/>
          <a:ln>
            <a:noFill/>
          </a:ln>
        </p:spPr>
      </p:pic>
    </p:spTree>
    <p:extLst>
      <p:ext uri="{BB962C8B-B14F-4D97-AF65-F5344CB8AC3E}">
        <p14:creationId xmlns:p14="http://schemas.microsoft.com/office/powerpoint/2010/main" val="3685070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CD4791-A031-E5EB-A6E5-FE4F480397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0245" y="1993265"/>
            <a:ext cx="5731510" cy="2871470"/>
          </a:xfrm>
          <a:prstGeom prst="rect">
            <a:avLst/>
          </a:prstGeom>
          <a:noFill/>
          <a:ln>
            <a:noFill/>
          </a:ln>
        </p:spPr>
      </p:pic>
    </p:spTree>
    <p:extLst>
      <p:ext uri="{BB962C8B-B14F-4D97-AF65-F5344CB8AC3E}">
        <p14:creationId xmlns:p14="http://schemas.microsoft.com/office/powerpoint/2010/main" val="531159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630B22C-5BF1-0201-95B6-35981ED98BD5}"/>
              </a:ext>
            </a:extLst>
          </p:cNvPr>
          <p:cNvGrpSpPr>
            <a:grpSpLocks noChangeAspect="1"/>
          </p:cNvGrpSpPr>
          <p:nvPr/>
        </p:nvGrpSpPr>
        <p:grpSpPr>
          <a:xfrm>
            <a:off x="2769371" y="1879738"/>
            <a:ext cx="5652000" cy="2709523"/>
            <a:chOff x="649626" y="1124664"/>
            <a:chExt cx="6071287" cy="2910526"/>
          </a:xfrm>
        </p:grpSpPr>
        <p:grpSp>
          <p:nvGrpSpPr>
            <p:cNvPr id="8" name="Group 7">
              <a:extLst>
                <a:ext uri="{FF2B5EF4-FFF2-40B4-BE49-F238E27FC236}">
                  <a16:creationId xmlns:a16="http://schemas.microsoft.com/office/drawing/2014/main" id="{89CDF7FA-CCE6-FCF7-610C-F6F4944226B3}"/>
                </a:ext>
              </a:extLst>
            </p:cNvPr>
            <p:cNvGrpSpPr>
              <a:grpSpLocks noChangeAspect="1"/>
            </p:cNvGrpSpPr>
            <p:nvPr/>
          </p:nvGrpSpPr>
          <p:grpSpPr>
            <a:xfrm>
              <a:off x="708913" y="1124665"/>
              <a:ext cx="6012000" cy="2910525"/>
              <a:chOff x="570368" y="771373"/>
              <a:chExt cx="10046286" cy="4863600"/>
            </a:xfrm>
          </p:grpSpPr>
          <p:pic>
            <p:nvPicPr>
              <p:cNvPr id="11" name="Picture 10">
                <a:extLst>
                  <a:ext uri="{FF2B5EF4-FFF2-40B4-BE49-F238E27FC236}">
                    <a16:creationId xmlns:a16="http://schemas.microsoft.com/office/drawing/2014/main" id="{B0985930-BA24-5D0A-0C6E-456DD4C999A4}"/>
                  </a:ext>
                </a:extLst>
              </p:cNvPr>
              <p:cNvPicPr>
                <a:picLocks noChangeAspect="1"/>
              </p:cNvPicPr>
              <p:nvPr/>
            </p:nvPicPr>
            <p:blipFill>
              <a:blip r:embed="rId3"/>
              <a:stretch>
                <a:fillRect/>
              </a:stretch>
            </p:blipFill>
            <p:spPr>
              <a:xfrm>
                <a:off x="570368" y="773317"/>
                <a:ext cx="5028775" cy="4861656"/>
              </a:xfrm>
              <a:prstGeom prst="rect">
                <a:avLst/>
              </a:prstGeom>
            </p:spPr>
          </p:pic>
          <p:pic>
            <p:nvPicPr>
              <p:cNvPr id="12" name="Picture 11">
                <a:extLst>
                  <a:ext uri="{FF2B5EF4-FFF2-40B4-BE49-F238E27FC236}">
                    <a16:creationId xmlns:a16="http://schemas.microsoft.com/office/drawing/2014/main" id="{E1520C26-7BC7-88D1-0F5C-DF43C3C28EB9}"/>
                  </a:ext>
                </a:extLst>
              </p:cNvPr>
              <p:cNvPicPr>
                <a:picLocks noChangeAspect="1"/>
              </p:cNvPicPr>
              <p:nvPr/>
            </p:nvPicPr>
            <p:blipFill>
              <a:blip r:embed="rId4"/>
              <a:stretch>
                <a:fillRect/>
              </a:stretch>
            </p:blipFill>
            <p:spPr>
              <a:xfrm>
                <a:off x="5599143" y="771373"/>
                <a:ext cx="5017511" cy="4863600"/>
              </a:xfrm>
              <a:prstGeom prst="rect">
                <a:avLst/>
              </a:prstGeom>
            </p:spPr>
          </p:pic>
        </p:grpSp>
        <p:sp>
          <p:nvSpPr>
            <p:cNvPr id="9" name="TextBox 8">
              <a:extLst>
                <a:ext uri="{FF2B5EF4-FFF2-40B4-BE49-F238E27FC236}">
                  <a16:creationId xmlns:a16="http://schemas.microsoft.com/office/drawing/2014/main" id="{09D43C70-2AEE-6468-5B71-CC25066153E7}"/>
                </a:ext>
              </a:extLst>
            </p:cNvPr>
            <p:cNvSpPr txBox="1"/>
            <p:nvPr/>
          </p:nvSpPr>
          <p:spPr>
            <a:xfrm>
              <a:off x="649626" y="1124665"/>
              <a:ext cx="372218" cy="276999"/>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(a)</a:t>
              </a:r>
            </a:p>
          </p:txBody>
        </p:sp>
        <p:sp>
          <p:nvSpPr>
            <p:cNvPr id="10" name="TextBox 9">
              <a:extLst>
                <a:ext uri="{FF2B5EF4-FFF2-40B4-BE49-F238E27FC236}">
                  <a16:creationId xmlns:a16="http://schemas.microsoft.com/office/drawing/2014/main" id="{D303F6E4-308F-A71D-42D2-692E20457974}"/>
                </a:ext>
              </a:extLst>
            </p:cNvPr>
            <p:cNvSpPr txBox="1"/>
            <p:nvPr/>
          </p:nvSpPr>
          <p:spPr>
            <a:xfrm>
              <a:off x="3658996" y="1124664"/>
              <a:ext cx="372218" cy="276999"/>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(b)</a:t>
              </a:r>
            </a:p>
          </p:txBody>
        </p:sp>
      </p:grpSp>
    </p:spTree>
    <p:extLst>
      <p:ext uri="{BB962C8B-B14F-4D97-AF65-F5344CB8AC3E}">
        <p14:creationId xmlns:p14="http://schemas.microsoft.com/office/powerpoint/2010/main" val="3353892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CCA93F-66DB-4417-B071-7E7EFAC8F260}"/>
              </a:ext>
            </a:extLst>
          </p:cNvPr>
          <p:cNvPicPr>
            <a:picLocks noChangeAspect="1"/>
          </p:cNvPicPr>
          <p:nvPr/>
        </p:nvPicPr>
        <p:blipFill rotWithShape="1">
          <a:blip r:embed="rId3">
            <a:extLst>
              <a:ext uri="{28A0092B-C50C-407E-A947-70E740481C1C}">
                <a14:useLocalDpi xmlns:a14="http://schemas.microsoft.com/office/drawing/2010/main" val="0"/>
              </a:ext>
            </a:extLst>
          </a:blip>
          <a:srcRect l="8669" t="14643" r="5593" b="8052"/>
          <a:stretch/>
        </p:blipFill>
        <p:spPr>
          <a:xfrm>
            <a:off x="3230245" y="1099820"/>
            <a:ext cx="5731510" cy="4658360"/>
          </a:xfrm>
          <a:prstGeom prst="rect">
            <a:avLst/>
          </a:prstGeom>
        </p:spPr>
      </p:pic>
    </p:spTree>
    <p:extLst>
      <p:ext uri="{BB962C8B-B14F-4D97-AF65-F5344CB8AC3E}">
        <p14:creationId xmlns:p14="http://schemas.microsoft.com/office/powerpoint/2010/main" val="12949127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DD372CA-FAEF-4D01-17B7-1293C0C72E8B}"/>
              </a:ext>
            </a:extLst>
          </p:cNvPr>
          <p:cNvGraphicFramePr>
            <a:graphicFrameLocks noGrp="1"/>
          </p:cNvGraphicFramePr>
          <p:nvPr/>
        </p:nvGraphicFramePr>
        <p:xfrm>
          <a:off x="3290570" y="2155792"/>
          <a:ext cx="5610859" cy="3221863"/>
        </p:xfrm>
        <a:graphic>
          <a:graphicData uri="http://schemas.openxmlformats.org/drawingml/2006/table">
            <a:tbl>
              <a:tblPr firstRow="1" bandRow="1">
                <a:tableStyleId>{5C22544A-7EE6-4342-B048-85BDC9FD1C3A}</a:tableStyleId>
              </a:tblPr>
              <a:tblGrid>
                <a:gridCol w="1157647">
                  <a:extLst>
                    <a:ext uri="{9D8B030D-6E8A-4147-A177-3AD203B41FA5}">
                      <a16:colId xmlns:a16="http://schemas.microsoft.com/office/drawing/2014/main" val="1191458976"/>
                    </a:ext>
                  </a:extLst>
                </a:gridCol>
                <a:gridCol w="992980">
                  <a:extLst>
                    <a:ext uri="{9D8B030D-6E8A-4147-A177-3AD203B41FA5}">
                      <a16:colId xmlns:a16="http://schemas.microsoft.com/office/drawing/2014/main" val="1163521805"/>
                    </a:ext>
                  </a:extLst>
                </a:gridCol>
                <a:gridCol w="1002373">
                  <a:extLst>
                    <a:ext uri="{9D8B030D-6E8A-4147-A177-3AD203B41FA5}">
                      <a16:colId xmlns:a16="http://schemas.microsoft.com/office/drawing/2014/main" val="879803525"/>
                    </a:ext>
                  </a:extLst>
                </a:gridCol>
                <a:gridCol w="1002373">
                  <a:extLst>
                    <a:ext uri="{9D8B030D-6E8A-4147-A177-3AD203B41FA5}">
                      <a16:colId xmlns:a16="http://schemas.microsoft.com/office/drawing/2014/main" val="2859710089"/>
                    </a:ext>
                  </a:extLst>
                </a:gridCol>
                <a:gridCol w="727743">
                  <a:extLst>
                    <a:ext uri="{9D8B030D-6E8A-4147-A177-3AD203B41FA5}">
                      <a16:colId xmlns:a16="http://schemas.microsoft.com/office/drawing/2014/main" val="3982565334"/>
                    </a:ext>
                  </a:extLst>
                </a:gridCol>
                <a:gridCol w="727743">
                  <a:extLst>
                    <a:ext uri="{9D8B030D-6E8A-4147-A177-3AD203B41FA5}">
                      <a16:colId xmlns:a16="http://schemas.microsoft.com/office/drawing/2014/main" val="2007274043"/>
                    </a:ext>
                  </a:extLst>
                </a:gridCol>
              </a:tblGrid>
              <a:tr h="524510">
                <a:tc>
                  <a:txBody>
                    <a:bodyPr/>
                    <a:lstStyle/>
                    <a:p>
                      <a:pPr algn="just">
                        <a:lnSpc>
                          <a:spcPct val="107000"/>
                        </a:lnSpc>
                        <a:spcAft>
                          <a:spcPts val="800"/>
                        </a:spcAft>
                      </a:pPr>
                      <a:r>
                        <a:rPr lang="en-GB" sz="1200">
                          <a:effectLst/>
                        </a:rPr>
                        <a:t>Devices</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Scan </a:t>
                      </a:r>
                      <a:endParaRPr lang="en-GB" sz="1100">
                        <a:effectLst/>
                      </a:endParaRPr>
                    </a:p>
                    <a:p>
                      <a:pPr algn="just">
                        <a:lnSpc>
                          <a:spcPct val="107000"/>
                        </a:lnSpc>
                        <a:spcAft>
                          <a:spcPts val="800"/>
                        </a:spcAft>
                      </a:pPr>
                      <a:r>
                        <a:rPr lang="en-GB" sz="1200">
                          <a:effectLst/>
                        </a:rPr>
                        <a:t>Direction</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V</a:t>
                      </a:r>
                      <a:r>
                        <a:rPr lang="en-GB" sz="1200" baseline="-25000">
                          <a:effectLst/>
                        </a:rPr>
                        <a:t>OC</a:t>
                      </a:r>
                      <a:r>
                        <a:rPr lang="en-GB" sz="1200">
                          <a:effectLst/>
                        </a:rPr>
                        <a:t> (V)</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J</a:t>
                      </a:r>
                      <a:r>
                        <a:rPr lang="en-GB" sz="1200" baseline="-25000">
                          <a:effectLst/>
                        </a:rPr>
                        <a:t>SC</a:t>
                      </a:r>
                      <a:r>
                        <a:rPr lang="en-GB" sz="1200">
                          <a:effectLst/>
                        </a:rPr>
                        <a:t> (mA cm</a:t>
                      </a:r>
                      <a:r>
                        <a:rPr lang="en-GB" sz="1200" baseline="30000">
                          <a:effectLst/>
                        </a:rPr>
                        <a:t>-2</a:t>
                      </a:r>
                      <a:r>
                        <a:rPr lang="en-GB" sz="1200">
                          <a:effectLst/>
                        </a:rPr>
                        <a:t>)</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FF</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PCE (%)</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3844129547"/>
                  </a:ext>
                </a:extLst>
              </a:tr>
              <a:tr h="299720">
                <a:tc rowSpan="3">
                  <a:txBody>
                    <a:bodyPr/>
                    <a:lstStyle/>
                    <a:p>
                      <a:pPr algn="just">
                        <a:lnSpc>
                          <a:spcPct val="107000"/>
                        </a:lnSpc>
                        <a:spcAft>
                          <a:spcPts val="800"/>
                        </a:spcAft>
                      </a:pPr>
                      <a:r>
                        <a:rPr lang="en-GB" sz="1200">
                          <a:effectLst/>
                        </a:rPr>
                        <a:t>PTAA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89535" marR="89535" marT="45085" marB="45085"/>
                </a:tc>
                <a:tc>
                  <a:txBody>
                    <a:bodyPr/>
                    <a:lstStyle/>
                    <a:p>
                      <a:pPr algn="just">
                        <a:lnSpc>
                          <a:spcPct val="107000"/>
                        </a:lnSpc>
                        <a:spcAft>
                          <a:spcPts val="800"/>
                        </a:spcAft>
                      </a:pPr>
                      <a:r>
                        <a:rPr lang="en-GB" sz="1200">
                          <a:effectLst/>
                        </a:rPr>
                        <a:t>Reverse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1.07</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17.28</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0.741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13.75</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3575716635"/>
                  </a:ext>
                </a:extLst>
              </a:tr>
              <a:tr h="299720">
                <a:tc vMerge="1">
                  <a:txBody>
                    <a:bodyPr/>
                    <a:lstStyle/>
                    <a:p>
                      <a:endParaRPr lang="en-GB"/>
                    </a:p>
                  </a:txBody>
                  <a:tcPr/>
                </a:tc>
                <a:tc>
                  <a:txBody>
                    <a:bodyPr/>
                    <a:lstStyle/>
                    <a:p>
                      <a:pPr algn="just">
                        <a:lnSpc>
                          <a:spcPct val="107000"/>
                        </a:lnSpc>
                        <a:spcAft>
                          <a:spcPts val="800"/>
                        </a:spcAft>
                      </a:pPr>
                      <a:r>
                        <a:rPr lang="en-GB" sz="1200">
                          <a:effectLst/>
                        </a:rPr>
                        <a:t>Forward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1.06</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17.29</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0.733</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13.51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1023985610"/>
                  </a:ext>
                </a:extLst>
              </a:tr>
              <a:tr h="299720">
                <a:tc vMerge="1">
                  <a:txBody>
                    <a:bodyPr/>
                    <a:lstStyle/>
                    <a:p>
                      <a:endParaRPr lang="en-GB"/>
                    </a:p>
                  </a:txBody>
                  <a:tcPr/>
                </a:tc>
                <a:tc>
                  <a:txBody>
                    <a:bodyPr/>
                    <a:lstStyle/>
                    <a:p>
                      <a:pPr algn="just">
                        <a:lnSpc>
                          <a:spcPct val="107000"/>
                        </a:lnSpc>
                        <a:spcAft>
                          <a:spcPts val="800"/>
                        </a:spcAft>
                      </a:pPr>
                      <a:r>
                        <a:rPr lang="en-GB" sz="1200">
                          <a:effectLst/>
                        </a:rPr>
                        <a:t>Steady-State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1.07</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16.46</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0.750</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13.26</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3945289648"/>
                  </a:ext>
                </a:extLst>
              </a:tr>
              <a:tr h="264795">
                <a:tc rowSpan="3">
                  <a:txBody>
                    <a:bodyPr/>
                    <a:lstStyle/>
                    <a:p>
                      <a:pPr algn="just">
                        <a:lnSpc>
                          <a:spcPct val="107000"/>
                        </a:lnSpc>
                        <a:spcAft>
                          <a:spcPts val="800"/>
                        </a:spcAft>
                      </a:pPr>
                      <a:r>
                        <a:rPr lang="en-GB" sz="1200">
                          <a:effectLst/>
                        </a:rPr>
                        <a:t>Me-4PACz</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89535" marR="89535" marT="45085" marB="45085"/>
                </a:tc>
                <a:tc>
                  <a:txBody>
                    <a:bodyPr/>
                    <a:lstStyle/>
                    <a:p>
                      <a:pPr algn="just">
                        <a:lnSpc>
                          <a:spcPct val="107000"/>
                        </a:lnSpc>
                        <a:spcAft>
                          <a:spcPts val="800"/>
                        </a:spcAft>
                      </a:pPr>
                      <a:r>
                        <a:rPr lang="en-GB" sz="1200">
                          <a:effectLst/>
                        </a:rPr>
                        <a:t>Reverse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1.23</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17.38</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0.780</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16.61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396205696"/>
                  </a:ext>
                </a:extLst>
              </a:tr>
              <a:tr h="299720">
                <a:tc vMerge="1">
                  <a:txBody>
                    <a:bodyPr/>
                    <a:lstStyle/>
                    <a:p>
                      <a:endParaRPr lang="en-GB"/>
                    </a:p>
                  </a:txBody>
                  <a:tcPr/>
                </a:tc>
                <a:tc>
                  <a:txBody>
                    <a:bodyPr/>
                    <a:lstStyle/>
                    <a:p>
                      <a:pPr algn="just">
                        <a:lnSpc>
                          <a:spcPct val="107000"/>
                        </a:lnSpc>
                        <a:spcAft>
                          <a:spcPts val="800"/>
                        </a:spcAft>
                      </a:pPr>
                      <a:r>
                        <a:rPr lang="en-GB" sz="1200">
                          <a:effectLst/>
                        </a:rPr>
                        <a:t>Forward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17.37</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0.768</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16.13</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3442830216"/>
                  </a:ext>
                </a:extLst>
              </a:tr>
              <a:tr h="299720">
                <a:tc vMerge="1">
                  <a:txBody>
                    <a:bodyPr/>
                    <a:lstStyle/>
                    <a:p>
                      <a:endParaRPr lang="en-GB"/>
                    </a:p>
                  </a:txBody>
                  <a:tcPr/>
                </a:tc>
                <a:tc>
                  <a:txBody>
                    <a:bodyPr/>
                    <a:lstStyle/>
                    <a:p>
                      <a:pPr algn="just">
                        <a:lnSpc>
                          <a:spcPct val="107000"/>
                        </a:lnSpc>
                        <a:spcAft>
                          <a:spcPts val="800"/>
                        </a:spcAft>
                      </a:pPr>
                      <a:r>
                        <a:rPr lang="en-GB" sz="1200">
                          <a:effectLst/>
                        </a:rPr>
                        <a:t>Steady-State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1.22</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17.27</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0.784</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16.52</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437847874"/>
                  </a:ext>
                </a:extLst>
              </a:tr>
              <a:tr h="299720">
                <a:tc rowSpan="3">
                  <a:txBody>
                    <a:bodyPr/>
                    <a:lstStyle/>
                    <a:p>
                      <a:pPr algn="just">
                        <a:lnSpc>
                          <a:spcPct val="107000"/>
                        </a:lnSpc>
                        <a:spcAft>
                          <a:spcPts val="800"/>
                        </a:spcAft>
                      </a:pPr>
                      <a:r>
                        <a:rPr lang="en-GB" sz="1200">
                          <a:effectLst/>
                        </a:rPr>
                        <a:t>Me-4PACz +</a:t>
                      </a:r>
                      <a:endParaRPr lang="en-GB" sz="1100">
                        <a:effectLst/>
                      </a:endParaRPr>
                    </a:p>
                    <a:p>
                      <a:pPr algn="just">
                        <a:lnSpc>
                          <a:spcPct val="107000"/>
                        </a:lnSpc>
                        <a:spcAft>
                          <a:spcPts val="800"/>
                        </a:spcAft>
                      </a:pPr>
                      <a:r>
                        <a:rPr lang="en-GB" sz="1200">
                          <a:effectLst/>
                        </a:rPr>
                        <a:t>15 mol% MACl</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89535" marR="89535" marT="45085" marB="45085"/>
                </a:tc>
                <a:tc>
                  <a:txBody>
                    <a:bodyPr/>
                    <a:lstStyle/>
                    <a:p>
                      <a:pPr algn="just">
                        <a:lnSpc>
                          <a:spcPct val="107000"/>
                        </a:lnSpc>
                        <a:spcAft>
                          <a:spcPts val="800"/>
                        </a:spcAft>
                      </a:pPr>
                      <a:r>
                        <a:rPr lang="en-GB" sz="1200">
                          <a:effectLst/>
                        </a:rPr>
                        <a:t>Reverse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1.25</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17.24</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0.799</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17.41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2942874244"/>
                  </a:ext>
                </a:extLst>
              </a:tr>
              <a:tr h="299720">
                <a:tc vMerge="1">
                  <a:txBody>
                    <a:bodyPr/>
                    <a:lstStyle/>
                    <a:p>
                      <a:endParaRPr lang="en-GB"/>
                    </a:p>
                  </a:txBody>
                  <a:tcPr/>
                </a:tc>
                <a:tc>
                  <a:txBody>
                    <a:bodyPr/>
                    <a:lstStyle/>
                    <a:p>
                      <a:pPr algn="just">
                        <a:lnSpc>
                          <a:spcPct val="107000"/>
                        </a:lnSpc>
                        <a:spcAft>
                          <a:spcPts val="800"/>
                        </a:spcAft>
                      </a:pPr>
                      <a:r>
                        <a:rPr lang="en-GB" sz="1200">
                          <a:effectLst/>
                        </a:rPr>
                        <a:t>Forward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1.22</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17.21</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0.779</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16.59</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4269492178"/>
                  </a:ext>
                </a:extLst>
              </a:tr>
              <a:tr h="299720">
                <a:tc vMerge="1">
                  <a:txBody>
                    <a:bodyPr/>
                    <a:lstStyle/>
                    <a:p>
                      <a:endParaRPr lang="en-GB"/>
                    </a:p>
                  </a:txBody>
                  <a:tcPr/>
                </a:tc>
                <a:tc>
                  <a:txBody>
                    <a:bodyPr/>
                    <a:lstStyle/>
                    <a:p>
                      <a:pPr algn="just">
                        <a:lnSpc>
                          <a:spcPct val="107000"/>
                        </a:lnSpc>
                        <a:spcAft>
                          <a:spcPts val="800"/>
                        </a:spcAft>
                      </a:pPr>
                      <a:r>
                        <a:rPr lang="en-GB" sz="1200">
                          <a:effectLst/>
                        </a:rPr>
                        <a:t>Steady-State</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1.25</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17.17</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a:effectLst/>
                        </a:rPr>
                        <a:t>0.782</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tc>
                  <a:txBody>
                    <a:bodyPr/>
                    <a:lstStyle/>
                    <a:p>
                      <a:pPr algn="just">
                        <a:lnSpc>
                          <a:spcPct val="107000"/>
                        </a:lnSpc>
                        <a:spcAft>
                          <a:spcPts val="800"/>
                        </a:spcAft>
                      </a:pPr>
                      <a:r>
                        <a:rPr lang="en-GB" sz="1200" dirty="0">
                          <a:effectLst/>
                        </a:rPr>
                        <a:t>17.00</a:t>
                      </a:r>
                      <a:endParaRPr lang="en-GB" sz="1100" dirty="0">
                        <a:effectLst/>
                        <a:latin typeface="Calibri" panose="020F0502020204030204" pitchFamily="34" charset="0"/>
                        <a:ea typeface="DengXian" panose="02010600030101010101" pitchFamily="2" charset="-122"/>
                        <a:cs typeface="Times New Roman" panose="02020603050405020304" pitchFamily="18" charset="0"/>
                      </a:endParaRPr>
                    </a:p>
                  </a:txBody>
                  <a:tcPr marL="74930" marR="74930" marT="37465" marB="37465"/>
                </a:tc>
                <a:extLst>
                  <a:ext uri="{0D108BD9-81ED-4DB2-BD59-A6C34878D82A}">
                    <a16:rowId xmlns:a16="http://schemas.microsoft.com/office/drawing/2014/main" val="2342711937"/>
                  </a:ext>
                </a:extLst>
              </a:tr>
            </a:tbl>
          </a:graphicData>
        </a:graphic>
      </p:graphicFrame>
    </p:spTree>
    <p:extLst>
      <p:ext uri="{BB962C8B-B14F-4D97-AF65-F5344CB8AC3E}">
        <p14:creationId xmlns:p14="http://schemas.microsoft.com/office/powerpoint/2010/main" val="2568239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57E1AF-FD0B-4885-A768-6B2427A06F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4055" y="1241107"/>
            <a:ext cx="5723890" cy="4375785"/>
          </a:xfrm>
          <a:prstGeom prst="rect">
            <a:avLst/>
          </a:prstGeom>
        </p:spPr>
      </p:pic>
    </p:spTree>
    <p:extLst>
      <p:ext uri="{BB962C8B-B14F-4D97-AF65-F5344CB8AC3E}">
        <p14:creationId xmlns:p14="http://schemas.microsoft.com/office/powerpoint/2010/main" val="2128658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5AEBEF-CEC8-BF4C-ADC8-EE66B41DAE2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0245" y="2026285"/>
            <a:ext cx="5731510" cy="2805430"/>
          </a:xfrm>
          <a:prstGeom prst="rect">
            <a:avLst/>
          </a:prstGeom>
          <a:noFill/>
          <a:ln>
            <a:noFill/>
          </a:ln>
        </p:spPr>
      </p:pic>
    </p:spTree>
    <p:extLst>
      <p:ext uri="{BB962C8B-B14F-4D97-AF65-F5344CB8AC3E}">
        <p14:creationId xmlns:p14="http://schemas.microsoft.com/office/powerpoint/2010/main" val="415804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C1FAC79-E91F-8AD5-AE1F-51312FB60E6A}"/>
              </a:ext>
            </a:extLst>
          </p:cNvPr>
          <p:cNvGrpSpPr/>
          <p:nvPr/>
        </p:nvGrpSpPr>
        <p:grpSpPr>
          <a:xfrm>
            <a:off x="3234055" y="976313"/>
            <a:ext cx="5723887" cy="4905371"/>
            <a:chOff x="0" y="0"/>
            <a:chExt cx="5724000" cy="4905946"/>
          </a:xfrm>
        </p:grpSpPr>
        <p:sp>
          <p:nvSpPr>
            <p:cNvPr id="5" name="TextBox 10">
              <a:extLst>
                <a:ext uri="{FF2B5EF4-FFF2-40B4-BE49-F238E27FC236}">
                  <a16:creationId xmlns:a16="http://schemas.microsoft.com/office/drawing/2014/main" id="{E43DCC22-3813-C9C2-97D7-FC4F55A72D1D}"/>
                </a:ext>
              </a:extLst>
            </p:cNvPr>
            <p:cNvSpPr txBox="1"/>
            <p:nvPr/>
          </p:nvSpPr>
          <p:spPr>
            <a:xfrm>
              <a:off x="115496" y="2379316"/>
              <a:ext cx="45529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6" name="TextBox 11">
              <a:extLst>
                <a:ext uri="{FF2B5EF4-FFF2-40B4-BE49-F238E27FC236}">
                  <a16:creationId xmlns:a16="http://schemas.microsoft.com/office/drawing/2014/main" id="{6DC238C6-565B-3E7D-3092-421E71C44A27}"/>
                </a:ext>
              </a:extLst>
            </p:cNvPr>
            <p:cNvSpPr txBox="1"/>
            <p:nvPr/>
          </p:nvSpPr>
          <p:spPr>
            <a:xfrm>
              <a:off x="2909472" y="2379316"/>
              <a:ext cx="58928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12">
              <a:extLst>
                <a:ext uri="{FF2B5EF4-FFF2-40B4-BE49-F238E27FC236}">
                  <a16:creationId xmlns:a16="http://schemas.microsoft.com/office/drawing/2014/main" id="{DB278C10-6E8D-B585-1663-86EF097BFE9D}"/>
                </a:ext>
              </a:extLst>
            </p:cNvPr>
            <p:cNvSpPr txBox="1"/>
            <p:nvPr/>
          </p:nvSpPr>
          <p:spPr>
            <a:xfrm>
              <a:off x="115496" y="0"/>
              <a:ext cx="68961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13">
              <a:extLst>
                <a:ext uri="{FF2B5EF4-FFF2-40B4-BE49-F238E27FC236}">
                  <a16:creationId xmlns:a16="http://schemas.microsoft.com/office/drawing/2014/main" id="{D4366C19-65BA-9671-ED09-8B6198CB859F}"/>
                </a:ext>
              </a:extLst>
            </p:cNvPr>
            <p:cNvSpPr txBox="1"/>
            <p:nvPr/>
          </p:nvSpPr>
          <p:spPr>
            <a:xfrm>
              <a:off x="2921418" y="14929"/>
              <a:ext cx="58928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9" name="Picture 8">
              <a:extLst>
                <a:ext uri="{FF2B5EF4-FFF2-40B4-BE49-F238E27FC236}">
                  <a16:creationId xmlns:a16="http://schemas.microsoft.com/office/drawing/2014/main" id="{68FF1A14-46F5-6143-784A-9B400B9097F9}"/>
                </a:ext>
              </a:extLst>
            </p:cNvPr>
            <p:cNvPicPr>
              <a:picLocks noChangeAspect="1"/>
            </p:cNvPicPr>
            <p:nvPr/>
          </p:nvPicPr>
          <p:blipFill>
            <a:blip r:embed="rId3"/>
            <a:stretch>
              <a:fillRect/>
            </a:stretch>
          </p:blipFill>
          <p:spPr>
            <a:xfrm>
              <a:off x="0" y="263743"/>
              <a:ext cx="2930400" cy="2240256"/>
            </a:xfrm>
            <a:prstGeom prst="rect">
              <a:avLst/>
            </a:prstGeom>
          </p:spPr>
        </p:pic>
        <p:pic>
          <p:nvPicPr>
            <p:cNvPr id="10" name="Picture 9">
              <a:extLst>
                <a:ext uri="{FF2B5EF4-FFF2-40B4-BE49-F238E27FC236}">
                  <a16:creationId xmlns:a16="http://schemas.microsoft.com/office/drawing/2014/main" id="{F8E8EB98-4C0A-7257-A388-02F16A0CC475}"/>
                </a:ext>
              </a:extLst>
            </p:cNvPr>
            <p:cNvPicPr>
              <a:picLocks noChangeAspect="1"/>
            </p:cNvPicPr>
            <p:nvPr/>
          </p:nvPicPr>
          <p:blipFill>
            <a:blip r:embed="rId4"/>
            <a:stretch>
              <a:fillRect/>
            </a:stretch>
          </p:blipFill>
          <p:spPr>
            <a:xfrm>
              <a:off x="2793600" y="263743"/>
              <a:ext cx="2930400" cy="2240256"/>
            </a:xfrm>
            <a:prstGeom prst="rect">
              <a:avLst/>
            </a:prstGeom>
          </p:spPr>
        </p:pic>
        <p:pic>
          <p:nvPicPr>
            <p:cNvPr id="11" name="Picture 10">
              <a:extLst>
                <a:ext uri="{FF2B5EF4-FFF2-40B4-BE49-F238E27FC236}">
                  <a16:creationId xmlns:a16="http://schemas.microsoft.com/office/drawing/2014/main" id="{FE17348A-A060-8E63-E684-6524A70E23D3}"/>
                </a:ext>
              </a:extLst>
            </p:cNvPr>
            <p:cNvPicPr>
              <a:picLocks noChangeAspect="1"/>
            </p:cNvPicPr>
            <p:nvPr/>
          </p:nvPicPr>
          <p:blipFill>
            <a:blip r:embed="rId5"/>
            <a:stretch>
              <a:fillRect/>
            </a:stretch>
          </p:blipFill>
          <p:spPr>
            <a:xfrm>
              <a:off x="0" y="2665690"/>
              <a:ext cx="2930400" cy="2240256"/>
            </a:xfrm>
            <a:prstGeom prst="rect">
              <a:avLst/>
            </a:prstGeom>
          </p:spPr>
        </p:pic>
        <p:pic>
          <p:nvPicPr>
            <p:cNvPr id="12" name="Picture 11">
              <a:extLst>
                <a:ext uri="{FF2B5EF4-FFF2-40B4-BE49-F238E27FC236}">
                  <a16:creationId xmlns:a16="http://schemas.microsoft.com/office/drawing/2014/main" id="{2940210C-715F-32B5-99AD-107A7DD63C4F}"/>
                </a:ext>
              </a:extLst>
            </p:cNvPr>
            <p:cNvPicPr>
              <a:picLocks noChangeAspect="1"/>
            </p:cNvPicPr>
            <p:nvPr/>
          </p:nvPicPr>
          <p:blipFill>
            <a:blip r:embed="rId6"/>
            <a:stretch>
              <a:fillRect/>
            </a:stretch>
          </p:blipFill>
          <p:spPr>
            <a:xfrm>
              <a:off x="2793600" y="2665690"/>
              <a:ext cx="2930400" cy="2240256"/>
            </a:xfrm>
            <a:prstGeom prst="rect">
              <a:avLst/>
            </a:prstGeom>
          </p:spPr>
        </p:pic>
      </p:grpSp>
    </p:spTree>
    <p:extLst>
      <p:ext uri="{BB962C8B-B14F-4D97-AF65-F5344CB8AC3E}">
        <p14:creationId xmlns:p14="http://schemas.microsoft.com/office/powerpoint/2010/main" val="3109712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035C3D4-2922-32FF-A315-695FFDAA532B}"/>
              </a:ext>
            </a:extLst>
          </p:cNvPr>
          <p:cNvGraphicFramePr>
            <a:graphicFrameLocks noGrp="1"/>
          </p:cNvGraphicFramePr>
          <p:nvPr>
            <p:ph idx="1"/>
            <p:extLst>
              <p:ext uri="{D42A27DB-BD31-4B8C-83A1-F6EECF244321}">
                <p14:modId xmlns:p14="http://schemas.microsoft.com/office/powerpoint/2010/main" val="896221569"/>
              </p:ext>
            </p:extLst>
          </p:nvPr>
        </p:nvGraphicFramePr>
        <p:xfrm>
          <a:off x="3444420" y="834446"/>
          <a:ext cx="5051874" cy="4351334"/>
        </p:xfrm>
        <a:graphic>
          <a:graphicData uri="http://schemas.openxmlformats.org/drawingml/2006/table">
            <a:tbl>
              <a:tblPr firstRow="1" bandRow="1">
                <a:tableStyleId>{5C22544A-7EE6-4342-B048-85BDC9FD1C3A}</a:tableStyleId>
              </a:tblPr>
              <a:tblGrid>
                <a:gridCol w="915893">
                  <a:extLst>
                    <a:ext uri="{9D8B030D-6E8A-4147-A177-3AD203B41FA5}">
                      <a16:colId xmlns:a16="http://schemas.microsoft.com/office/drawing/2014/main" val="1921840036"/>
                    </a:ext>
                  </a:extLst>
                </a:gridCol>
                <a:gridCol w="915893">
                  <a:extLst>
                    <a:ext uri="{9D8B030D-6E8A-4147-A177-3AD203B41FA5}">
                      <a16:colId xmlns:a16="http://schemas.microsoft.com/office/drawing/2014/main" val="3701484716"/>
                    </a:ext>
                  </a:extLst>
                </a:gridCol>
                <a:gridCol w="935175">
                  <a:extLst>
                    <a:ext uri="{9D8B030D-6E8A-4147-A177-3AD203B41FA5}">
                      <a16:colId xmlns:a16="http://schemas.microsoft.com/office/drawing/2014/main" val="2556957145"/>
                    </a:ext>
                  </a:extLst>
                </a:gridCol>
                <a:gridCol w="935175">
                  <a:extLst>
                    <a:ext uri="{9D8B030D-6E8A-4147-A177-3AD203B41FA5}">
                      <a16:colId xmlns:a16="http://schemas.microsoft.com/office/drawing/2014/main" val="2217888964"/>
                    </a:ext>
                  </a:extLst>
                </a:gridCol>
                <a:gridCol w="674869">
                  <a:extLst>
                    <a:ext uri="{9D8B030D-6E8A-4147-A177-3AD203B41FA5}">
                      <a16:colId xmlns:a16="http://schemas.microsoft.com/office/drawing/2014/main" val="1826704381"/>
                    </a:ext>
                  </a:extLst>
                </a:gridCol>
                <a:gridCol w="674869">
                  <a:extLst>
                    <a:ext uri="{9D8B030D-6E8A-4147-A177-3AD203B41FA5}">
                      <a16:colId xmlns:a16="http://schemas.microsoft.com/office/drawing/2014/main" val="1682794619"/>
                    </a:ext>
                  </a:extLst>
                </a:gridCol>
              </a:tblGrid>
              <a:tr h="565930">
                <a:tc>
                  <a:txBody>
                    <a:bodyPr/>
                    <a:lstStyle/>
                    <a:p>
                      <a:pPr algn="just">
                        <a:lnSpc>
                          <a:spcPct val="107000"/>
                        </a:lnSpc>
                        <a:spcAft>
                          <a:spcPts val="800"/>
                        </a:spcAft>
                      </a:pPr>
                      <a:r>
                        <a:rPr lang="en-GB" sz="1000">
                          <a:effectLst/>
                        </a:rPr>
                        <a:t>Devices</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Scan </a:t>
                      </a:r>
                      <a:endParaRPr lang="en-GB" sz="900">
                        <a:effectLst/>
                      </a:endParaRPr>
                    </a:p>
                    <a:p>
                      <a:pPr algn="just">
                        <a:lnSpc>
                          <a:spcPct val="107000"/>
                        </a:lnSpc>
                        <a:spcAft>
                          <a:spcPts val="800"/>
                        </a:spcAft>
                      </a:pPr>
                      <a:r>
                        <a:rPr lang="en-GB" sz="1000">
                          <a:effectLst/>
                        </a:rPr>
                        <a:t>Direction</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V</a:t>
                      </a:r>
                      <a:r>
                        <a:rPr lang="en-GB" sz="1000" baseline="-25000">
                          <a:effectLst/>
                        </a:rPr>
                        <a:t>OC</a:t>
                      </a:r>
                      <a:r>
                        <a:rPr lang="en-GB" sz="1000">
                          <a:effectLst/>
                        </a:rPr>
                        <a:t> (V)</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J</a:t>
                      </a:r>
                      <a:r>
                        <a:rPr lang="en-GB" sz="1000" baseline="-25000">
                          <a:effectLst/>
                        </a:rPr>
                        <a:t>SC</a:t>
                      </a:r>
                      <a:r>
                        <a:rPr lang="en-GB" sz="1000">
                          <a:effectLst/>
                        </a:rPr>
                        <a:t>/Integrated J</a:t>
                      </a:r>
                      <a:r>
                        <a:rPr lang="en-GB" sz="1000" baseline="-25000">
                          <a:effectLst/>
                        </a:rPr>
                        <a:t>SC</a:t>
                      </a:r>
                      <a:r>
                        <a:rPr lang="en-GB" sz="1000">
                          <a:effectLst/>
                        </a:rPr>
                        <a:t> (mA cm</a:t>
                      </a:r>
                      <a:r>
                        <a:rPr lang="en-GB" sz="1000" baseline="30000">
                          <a:effectLst/>
                        </a:rPr>
                        <a:t>-2</a:t>
                      </a:r>
                      <a:r>
                        <a:rPr lang="en-GB" sz="1000">
                          <a:effectLst/>
                        </a:rPr>
                        <a:t>) </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FF</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PCE (%)</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642119913"/>
                  </a:ext>
                </a:extLst>
              </a:tr>
              <a:tr h="274463">
                <a:tc rowSpan="3">
                  <a:txBody>
                    <a:bodyPr/>
                    <a:lstStyle/>
                    <a:p>
                      <a:pPr algn="just">
                        <a:lnSpc>
                          <a:spcPct val="107000"/>
                        </a:lnSpc>
                        <a:spcAft>
                          <a:spcPts val="800"/>
                        </a:spcAft>
                      </a:pPr>
                      <a:r>
                        <a:rPr lang="en-GB" sz="1000">
                          <a:effectLst/>
                        </a:rPr>
                        <a:t>PTAA</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Reverse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1.09</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16.38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0.716</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12.71</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1000712472"/>
                  </a:ext>
                </a:extLst>
              </a:tr>
              <a:tr h="274463">
                <a:tc vMerge="1">
                  <a:txBody>
                    <a:bodyPr/>
                    <a:lstStyle/>
                    <a:p>
                      <a:endParaRPr lang="en-GB"/>
                    </a:p>
                  </a:txBody>
                  <a:tcPr/>
                </a:tc>
                <a:tc>
                  <a:txBody>
                    <a:bodyPr/>
                    <a:lstStyle/>
                    <a:p>
                      <a:pPr algn="just">
                        <a:lnSpc>
                          <a:spcPct val="107000"/>
                        </a:lnSpc>
                        <a:spcAft>
                          <a:spcPts val="800"/>
                        </a:spcAft>
                      </a:pPr>
                      <a:r>
                        <a:rPr lang="en-GB" sz="1000">
                          <a:effectLst/>
                        </a:rPr>
                        <a:t>Forward</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1.08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16.27</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0.688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12.07</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1348152122"/>
                  </a:ext>
                </a:extLst>
              </a:tr>
              <a:tr h="397425">
                <a:tc vMerge="1">
                  <a:txBody>
                    <a:bodyPr/>
                    <a:lstStyle/>
                    <a:p>
                      <a:endParaRPr lang="en-GB"/>
                    </a:p>
                  </a:txBody>
                  <a:tcPr/>
                </a:tc>
                <a:tc>
                  <a:txBody>
                    <a:bodyPr/>
                    <a:lstStyle/>
                    <a:p>
                      <a:pPr algn="just">
                        <a:lnSpc>
                          <a:spcPct val="107000"/>
                        </a:lnSpc>
                        <a:spcAft>
                          <a:spcPts val="800"/>
                        </a:spcAft>
                      </a:pPr>
                      <a:r>
                        <a:rPr lang="en-GB" sz="1000">
                          <a:effectLst/>
                        </a:rPr>
                        <a:t>Steady-State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1.08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15.80/16.07</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0.745</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12.74</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3674027487"/>
                  </a:ext>
                </a:extLst>
              </a:tr>
              <a:tr h="274463">
                <a:tc rowSpan="3">
                  <a:txBody>
                    <a:bodyPr/>
                    <a:lstStyle/>
                    <a:p>
                      <a:pPr algn="just">
                        <a:lnSpc>
                          <a:spcPct val="107000"/>
                        </a:lnSpc>
                        <a:spcAft>
                          <a:spcPts val="800"/>
                        </a:spcAft>
                      </a:pPr>
                      <a:r>
                        <a:rPr lang="en-GB" sz="1000">
                          <a:effectLst/>
                        </a:rPr>
                        <a:t>MeO-2PACz</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Reverse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1.15</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17.18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0.759</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14.92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1782216416"/>
                  </a:ext>
                </a:extLst>
              </a:tr>
              <a:tr h="274463">
                <a:tc vMerge="1">
                  <a:txBody>
                    <a:bodyPr/>
                    <a:lstStyle/>
                    <a:p>
                      <a:endParaRPr lang="en-GB"/>
                    </a:p>
                  </a:txBody>
                  <a:tcPr/>
                </a:tc>
                <a:tc>
                  <a:txBody>
                    <a:bodyPr/>
                    <a:lstStyle/>
                    <a:p>
                      <a:pPr algn="just">
                        <a:lnSpc>
                          <a:spcPct val="107000"/>
                        </a:lnSpc>
                        <a:spcAft>
                          <a:spcPts val="800"/>
                        </a:spcAft>
                      </a:pPr>
                      <a:r>
                        <a:rPr lang="en-GB" sz="1000">
                          <a:effectLst/>
                        </a:rPr>
                        <a:t>Forward</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1.13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17.12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0.737</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14.24</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948504552"/>
                  </a:ext>
                </a:extLst>
              </a:tr>
              <a:tr h="397425">
                <a:tc vMerge="1">
                  <a:txBody>
                    <a:bodyPr/>
                    <a:lstStyle/>
                    <a:p>
                      <a:endParaRPr lang="en-GB"/>
                    </a:p>
                  </a:txBody>
                  <a:tcPr/>
                </a:tc>
                <a:tc>
                  <a:txBody>
                    <a:bodyPr/>
                    <a:lstStyle/>
                    <a:p>
                      <a:pPr algn="just">
                        <a:lnSpc>
                          <a:spcPct val="107000"/>
                        </a:lnSpc>
                        <a:spcAft>
                          <a:spcPts val="800"/>
                        </a:spcAft>
                      </a:pPr>
                      <a:r>
                        <a:rPr lang="en-GB" sz="1000">
                          <a:effectLst/>
                        </a:rPr>
                        <a:t>Steady-State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1.13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15.59/16.68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0.793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14.00</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612659510"/>
                  </a:ext>
                </a:extLst>
              </a:tr>
              <a:tr h="274463">
                <a:tc rowSpan="3">
                  <a:txBody>
                    <a:bodyPr/>
                    <a:lstStyle/>
                    <a:p>
                      <a:pPr algn="just">
                        <a:lnSpc>
                          <a:spcPct val="107000"/>
                        </a:lnSpc>
                        <a:spcAft>
                          <a:spcPts val="800"/>
                        </a:spcAft>
                      </a:pPr>
                      <a:r>
                        <a:rPr lang="en-GB" sz="1000">
                          <a:effectLst/>
                        </a:rPr>
                        <a:t>2PACz</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Reverse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16.92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0.744</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15.31</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3740476590"/>
                  </a:ext>
                </a:extLst>
              </a:tr>
              <a:tr h="274463">
                <a:tc vMerge="1">
                  <a:txBody>
                    <a:bodyPr/>
                    <a:lstStyle/>
                    <a:p>
                      <a:endParaRPr lang="en-GB"/>
                    </a:p>
                  </a:txBody>
                  <a:tcPr/>
                </a:tc>
                <a:tc>
                  <a:txBody>
                    <a:bodyPr/>
                    <a:lstStyle/>
                    <a:p>
                      <a:pPr algn="just">
                        <a:lnSpc>
                          <a:spcPct val="107000"/>
                        </a:lnSpc>
                        <a:spcAft>
                          <a:spcPts val="800"/>
                        </a:spcAft>
                      </a:pPr>
                      <a:r>
                        <a:rPr lang="en-GB" sz="1000">
                          <a:effectLst/>
                        </a:rPr>
                        <a:t>Forward</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1.20</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16.83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0.725</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14.59</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1012152566"/>
                  </a:ext>
                </a:extLst>
              </a:tr>
              <a:tr h="397425">
                <a:tc vMerge="1">
                  <a:txBody>
                    <a:bodyPr/>
                    <a:lstStyle/>
                    <a:p>
                      <a:endParaRPr lang="en-GB"/>
                    </a:p>
                  </a:txBody>
                  <a:tcPr/>
                </a:tc>
                <a:tc>
                  <a:txBody>
                    <a:bodyPr/>
                    <a:lstStyle/>
                    <a:p>
                      <a:pPr algn="just">
                        <a:lnSpc>
                          <a:spcPct val="107000"/>
                        </a:lnSpc>
                        <a:spcAft>
                          <a:spcPts val="800"/>
                        </a:spcAft>
                      </a:pPr>
                      <a:r>
                        <a:rPr lang="en-GB" sz="1000">
                          <a:effectLst/>
                        </a:rPr>
                        <a:t>Steady-State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1.21</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16.77/16.96</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0.753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15.24</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514068857"/>
                  </a:ext>
                </a:extLst>
              </a:tr>
              <a:tr h="274463">
                <a:tc rowSpan="3">
                  <a:txBody>
                    <a:bodyPr/>
                    <a:lstStyle/>
                    <a:p>
                      <a:pPr algn="just">
                        <a:lnSpc>
                          <a:spcPct val="107000"/>
                        </a:lnSpc>
                        <a:spcAft>
                          <a:spcPts val="800"/>
                        </a:spcAft>
                      </a:pPr>
                      <a:r>
                        <a:rPr lang="en-GB" sz="1000">
                          <a:effectLst/>
                        </a:rPr>
                        <a:t>Me-4PACz</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Reverse</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17.28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0.760</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16.08</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019962577"/>
                  </a:ext>
                </a:extLst>
              </a:tr>
              <a:tr h="274463">
                <a:tc vMerge="1">
                  <a:txBody>
                    <a:bodyPr/>
                    <a:lstStyle/>
                    <a:p>
                      <a:endParaRPr lang="en-GB"/>
                    </a:p>
                  </a:txBody>
                  <a:tcPr/>
                </a:tc>
                <a:tc>
                  <a:txBody>
                    <a:bodyPr/>
                    <a:lstStyle/>
                    <a:p>
                      <a:pPr algn="just">
                        <a:lnSpc>
                          <a:spcPct val="107000"/>
                        </a:lnSpc>
                        <a:spcAft>
                          <a:spcPts val="800"/>
                        </a:spcAft>
                      </a:pPr>
                      <a:r>
                        <a:rPr lang="en-GB" sz="1000">
                          <a:effectLst/>
                        </a:rPr>
                        <a:t>Forward</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1.20</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17.24</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0.756</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15.73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1905038897"/>
                  </a:ext>
                </a:extLst>
              </a:tr>
              <a:tr h="397425">
                <a:tc vMerge="1">
                  <a:txBody>
                    <a:bodyPr/>
                    <a:lstStyle/>
                    <a:p>
                      <a:endParaRPr lang="en-GB"/>
                    </a:p>
                  </a:txBody>
                  <a:tcPr/>
                </a:tc>
                <a:tc>
                  <a:txBody>
                    <a:bodyPr/>
                    <a:lstStyle/>
                    <a:p>
                      <a:pPr algn="just">
                        <a:lnSpc>
                          <a:spcPct val="107000"/>
                        </a:lnSpc>
                        <a:spcAft>
                          <a:spcPts val="800"/>
                        </a:spcAft>
                      </a:pPr>
                      <a:r>
                        <a:rPr lang="en-GB" sz="1000" dirty="0">
                          <a:effectLst/>
                        </a:rPr>
                        <a:t>Steady-State</a:t>
                      </a:r>
                      <a:endParaRPr lang="en-GB" sz="900" dirty="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1.22</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17.14/17.33</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a:effectLst/>
                        </a:rPr>
                        <a:t>0.765</a:t>
                      </a:r>
                      <a:endParaRPr lang="en-GB" sz="90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tc>
                  <a:txBody>
                    <a:bodyPr/>
                    <a:lstStyle/>
                    <a:p>
                      <a:pPr algn="just">
                        <a:lnSpc>
                          <a:spcPct val="107000"/>
                        </a:lnSpc>
                        <a:spcAft>
                          <a:spcPts val="800"/>
                        </a:spcAft>
                      </a:pPr>
                      <a:r>
                        <a:rPr lang="en-GB" sz="1000" dirty="0">
                          <a:effectLst/>
                        </a:rPr>
                        <a:t>15.95</a:t>
                      </a:r>
                      <a:endParaRPr lang="en-GB" sz="900" dirty="0">
                        <a:effectLst/>
                        <a:latin typeface="Calibri" panose="020F0502020204030204" pitchFamily="34" charset="0"/>
                        <a:ea typeface="DengXian" panose="02010600030101010101" pitchFamily="2" charset="-122"/>
                        <a:cs typeface="Times New Roman" panose="02020603050405020304" pitchFamily="18" charset="0"/>
                      </a:endParaRPr>
                    </a:p>
                  </a:txBody>
                  <a:tcPr marL="68889" marR="68889" marT="34445" marB="34445"/>
                </a:tc>
                <a:extLst>
                  <a:ext uri="{0D108BD9-81ED-4DB2-BD59-A6C34878D82A}">
                    <a16:rowId xmlns:a16="http://schemas.microsoft.com/office/drawing/2014/main" val="2993945155"/>
                  </a:ext>
                </a:extLst>
              </a:tr>
            </a:tbl>
          </a:graphicData>
        </a:graphic>
      </p:graphicFrame>
    </p:spTree>
    <p:extLst>
      <p:ext uri="{BB962C8B-B14F-4D97-AF65-F5344CB8AC3E}">
        <p14:creationId xmlns:p14="http://schemas.microsoft.com/office/powerpoint/2010/main" val="1660571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ABF7434-279A-E30E-4F29-4E1727C185FF}"/>
              </a:ext>
            </a:extLst>
          </p:cNvPr>
          <p:cNvGrpSpPr/>
          <p:nvPr/>
        </p:nvGrpSpPr>
        <p:grpSpPr>
          <a:xfrm>
            <a:off x="3166110" y="1202372"/>
            <a:ext cx="5859779" cy="4453254"/>
            <a:chOff x="0" y="0"/>
            <a:chExt cx="5860048" cy="4453875"/>
          </a:xfrm>
        </p:grpSpPr>
        <p:pic>
          <p:nvPicPr>
            <p:cNvPr id="5" name="Picture 4">
              <a:extLst>
                <a:ext uri="{FF2B5EF4-FFF2-40B4-BE49-F238E27FC236}">
                  <a16:creationId xmlns:a16="http://schemas.microsoft.com/office/drawing/2014/main" id="{F9EBFB28-1008-0305-0F49-E8356E3856A4}"/>
                </a:ext>
              </a:extLst>
            </p:cNvPr>
            <p:cNvPicPr>
              <a:picLocks noChangeAspect="1"/>
            </p:cNvPicPr>
            <p:nvPr/>
          </p:nvPicPr>
          <p:blipFill>
            <a:blip r:embed="rId3"/>
            <a:stretch>
              <a:fillRect/>
            </a:stretch>
          </p:blipFill>
          <p:spPr>
            <a:xfrm>
              <a:off x="3071755" y="2322258"/>
              <a:ext cx="2788293" cy="2131617"/>
            </a:xfrm>
            <a:prstGeom prst="rect">
              <a:avLst/>
            </a:prstGeom>
          </p:spPr>
        </p:pic>
        <p:sp>
          <p:nvSpPr>
            <p:cNvPr id="6" name="TextBox 12">
              <a:extLst>
                <a:ext uri="{FF2B5EF4-FFF2-40B4-BE49-F238E27FC236}">
                  <a16:creationId xmlns:a16="http://schemas.microsoft.com/office/drawing/2014/main" id="{83FD96DA-5AA0-C8DC-9512-BE1F19CB0FD1}"/>
                </a:ext>
              </a:extLst>
            </p:cNvPr>
            <p:cNvSpPr txBox="1"/>
            <p:nvPr/>
          </p:nvSpPr>
          <p:spPr>
            <a:xfrm>
              <a:off x="0" y="0"/>
              <a:ext cx="46926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13">
              <a:extLst>
                <a:ext uri="{FF2B5EF4-FFF2-40B4-BE49-F238E27FC236}">
                  <a16:creationId xmlns:a16="http://schemas.microsoft.com/office/drawing/2014/main" id="{CBDFBD1F-9835-DF87-30AB-ECDE752D58CF}"/>
                </a:ext>
              </a:extLst>
            </p:cNvPr>
            <p:cNvSpPr txBox="1"/>
            <p:nvPr/>
          </p:nvSpPr>
          <p:spPr>
            <a:xfrm>
              <a:off x="0" y="2104188"/>
              <a:ext cx="46926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14">
              <a:extLst>
                <a:ext uri="{FF2B5EF4-FFF2-40B4-BE49-F238E27FC236}">
                  <a16:creationId xmlns:a16="http://schemas.microsoft.com/office/drawing/2014/main" id="{CC1363FF-E783-C55D-CB34-C8F2A16CD247}"/>
                </a:ext>
              </a:extLst>
            </p:cNvPr>
            <p:cNvSpPr txBox="1"/>
            <p:nvPr/>
          </p:nvSpPr>
          <p:spPr>
            <a:xfrm>
              <a:off x="2925181" y="32758"/>
              <a:ext cx="46926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9" name="TextBox 15">
              <a:extLst>
                <a:ext uri="{FF2B5EF4-FFF2-40B4-BE49-F238E27FC236}">
                  <a16:creationId xmlns:a16="http://schemas.microsoft.com/office/drawing/2014/main" id="{80CE2041-80F1-0037-8CC6-5B950E71B346}"/>
                </a:ext>
              </a:extLst>
            </p:cNvPr>
            <p:cNvSpPr txBox="1"/>
            <p:nvPr/>
          </p:nvSpPr>
          <p:spPr>
            <a:xfrm>
              <a:off x="2962348" y="2104187"/>
              <a:ext cx="46926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10" name="Picture 9">
              <a:extLst>
                <a:ext uri="{FF2B5EF4-FFF2-40B4-BE49-F238E27FC236}">
                  <a16:creationId xmlns:a16="http://schemas.microsoft.com/office/drawing/2014/main" id="{AE138378-99C6-26B7-0DCE-134C0413D54D}"/>
                </a:ext>
              </a:extLst>
            </p:cNvPr>
            <p:cNvPicPr>
              <a:picLocks noChangeAspect="1"/>
            </p:cNvPicPr>
            <p:nvPr/>
          </p:nvPicPr>
          <p:blipFill>
            <a:blip r:embed="rId4"/>
            <a:stretch>
              <a:fillRect/>
            </a:stretch>
          </p:blipFill>
          <p:spPr>
            <a:xfrm>
              <a:off x="184890" y="161850"/>
              <a:ext cx="2787747" cy="2131200"/>
            </a:xfrm>
            <a:prstGeom prst="rect">
              <a:avLst/>
            </a:prstGeom>
          </p:spPr>
        </p:pic>
        <p:pic>
          <p:nvPicPr>
            <p:cNvPr id="11" name="Picture 10">
              <a:extLst>
                <a:ext uri="{FF2B5EF4-FFF2-40B4-BE49-F238E27FC236}">
                  <a16:creationId xmlns:a16="http://schemas.microsoft.com/office/drawing/2014/main" id="{FA8794C7-3BC5-65ED-97B1-E321D12CB54F}"/>
                </a:ext>
              </a:extLst>
            </p:cNvPr>
            <p:cNvPicPr>
              <a:picLocks noChangeAspect="1"/>
            </p:cNvPicPr>
            <p:nvPr/>
          </p:nvPicPr>
          <p:blipFill>
            <a:blip r:embed="rId5"/>
            <a:stretch>
              <a:fillRect/>
            </a:stretch>
          </p:blipFill>
          <p:spPr>
            <a:xfrm>
              <a:off x="3062883" y="184275"/>
              <a:ext cx="2797165" cy="2138400"/>
            </a:xfrm>
            <a:prstGeom prst="rect">
              <a:avLst/>
            </a:prstGeom>
          </p:spPr>
        </p:pic>
        <p:pic>
          <p:nvPicPr>
            <p:cNvPr id="12" name="Picture 11">
              <a:extLst>
                <a:ext uri="{FF2B5EF4-FFF2-40B4-BE49-F238E27FC236}">
                  <a16:creationId xmlns:a16="http://schemas.microsoft.com/office/drawing/2014/main" id="{21E68547-B7C6-CC30-CF91-6FBBFF54839F}"/>
                </a:ext>
              </a:extLst>
            </p:cNvPr>
            <p:cNvPicPr>
              <a:picLocks noChangeAspect="1"/>
            </p:cNvPicPr>
            <p:nvPr/>
          </p:nvPicPr>
          <p:blipFill>
            <a:blip r:embed="rId6"/>
            <a:stretch>
              <a:fillRect/>
            </a:stretch>
          </p:blipFill>
          <p:spPr>
            <a:xfrm>
              <a:off x="174736" y="2322675"/>
              <a:ext cx="2787747" cy="2131200"/>
            </a:xfrm>
            <a:prstGeom prst="rect">
              <a:avLst/>
            </a:prstGeom>
          </p:spPr>
        </p:pic>
      </p:grpSp>
    </p:spTree>
    <p:extLst>
      <p:ext uri="{BB962C8B-B14F-4D97-AF65-F5344CB8AC3E}">
        <p14:creationId xmlns:p14="http://schemas.microsoft.com/office/powerpoint/2010/main" val="4066084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FEE622-FCE1-7D50-CBAC-8E2BD309354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0" y="1612900"/>
            <a:ext cx="4749800" cy="3632200"/>
          </a:xfrm>
          <a:prstGeom prst="rect">
            <a:avLst/>
          </a:prstGeom>
          <a:noFill/>
          <a:ln>
            <a:noFill/>
          </a:ln>
        </p:spPr>
      </p:pic>
    </p:spTree>
    <p:extLst>
      <p:ext uri="{BB962C8B-B14F-4D97-AF65-F5344CB8AC3E}">
        <p14:creationId xmlns:p14="http://schemas.microsoft.com/office/powerpoint/2010/main" val="3700281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B7058D-667F-4191-8F3E-9595FB462D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1075" y="1460500"/>
            <a:ext cx="5149850" cy="3937000"/>
          </a:xfrm>
          <a:prstGeom prst="rect">
            <a:avLst/>
          </a:prstGeom>
        </p:spPr>
      </p:pic>
    </p:spTree>
    <p:extLst>
      <p:ext uri="{BB962C8B-B14F-4D97-AF65-F5344CB8AC3E}">
        <p14:creationId xmlns:p14="http://schemas.microsoft.com/office/powerpoint/2010/main" val="1195721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07A4387-27D2-DDE3-B547-5B67D9E13120}"/>
              </a:ext>
            </a:extLst>
          </p:cNvPr>
          <p:cNvGrpSpPr/>
          <p:nvPr/>
        </p:nvGrpSpPr>
        <p:grpSpPr>
          <a:xfrm>
            <a:off x="3207385" y="957263"/>
            <a:ext cx="5777232" cy="4943478"/>
            <a:chOff x="0" y="0"/>
            <a:chExt cx="5777781" cy="4944014"/>
          </a:xfrm>
        </p:grpSpPr>
        <p:sp>
          <p:nvSpPr>
            <p:cNvPr id="5" name="TextBox 10">
              <a:extLst>
                <a:ext uri="{FF2B5EF4-FFF2-40B4-BE49-F238E27FC236}">
                  <a16:creationId xmlns:a16="http://schemas.microsoft.com/office/drawing/2014/main" id="{E0F3657D-5AFA-0B86-921B-FF24CF3F9AA8}"/>
                </a:ext>
              </a:extLst>
            </p:cNvPr>
            <p:cNvSpPr txBox="1"/>
            <p:nvPr/>
          </p:nvSpPr>
          <p:spPr>
            <a:xfrm>
              <a:off x="111669" y="2432851"/>
              <a:ext cx="44323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6" name="TextBox 11">
              <a:extLst>
                <a:ext uri="{FF2B5EF4-FFF2-40B4-BE49-F238E27FC236}">
                  <a16:creationId xmlns:a16="http://schemas.microsoft.com/office/drawing/2014/main" id="{BC1A91C5-4F5B-583C-7D2B-FA47C96ECC37}"/>
                </a:ext>
              </a:extLst>
            </p:cNvPr>
            <p:cNvSpPr txBox="1"/>
            <p:nvPr/>
          </p:nvSpPr>
          <p:spPr>
            <a:xfrm>
              <a:off x="2754319" y="2435408"/>
              <a:ext cx="57340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12">
              <a:extLst>
                <a:ext uri="{FF2B5EF4-FFF2-40B4-BE49-F238E27FC236}">
                  <a16:creationId xmlns:a16="http://schemas.microsoft.com/office/drawing/2014/main" id="{DFC04CC5-D947-9AF8-75B2-E15C2608F1C1}"/>
                </a:ext>
              </a:extLst>
            </p:cNvPr>
            <p:cNvSpPr txBox="1"/>
            <p:nvPr/>
          </p:nvSpPr>
          <p:spPr>
            <a:xfrm>
              <a:off x="111669" y="0"/>
              <a:ext cx="67056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13">
              <a:extLst>
                <a:ext uri="{FF2B5EF4-FFF2-40B4-BE49-F238E27FC236}">
                  <a16:creationId xmlns:a16="http://schemas.microsoft.com/office/drawing/2014/main" id="{04AA450A-FDED-FF78-5526-C869E795DDEA}"/>
                </a:ext>
              </a:extLst>
            </p:cNvPr>
            <p:cNvSpPr txBox="1"/>
            <p:nvPr/>
          </p:nvSpPr>
          <p:spPr>
            <a:xfrm>
              <a:off x="2754319" y="2558"/>
              <a:ext cx="57340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9" name="Picture 8">
              <a:extLst>
                <a:ext uri="{FF2B5EF4-FFF2-40B4-BE49-F238E27FC236}">
                  <a16:creationId xmlns:a16="http://schemas.microsoft.com/office/drawing/2014/main" id="{554C1774-E4F5-46B6-DD64-D343EF85841E}"/>
                </a:ext>
              </a:extLst>
            </p:cNvPr>
            <p:cNvPicPr>
              <a:picLocks noChangeAspect="1"/>
            </p:cNvPicPr>
            <p:nvPr/>
          </p:nvPicPr>
          <p:blipFill>
            <a:blip r:embed="rId3"/>
            <a:stretch>
              <a:fillRect/>
            </a:stretch>
          </p:blipFill>
          <p:spPr>
            <a:xfrm>
              <a:off x="0" y="120283"/>
              <a:ext cx="3023199" cy="2311200"/>
            </a:xfrm>
            <a:prstGeom prst="rect">
              <a:avLst/>
            </a:prstGeom>
          </p:spPr>
        </p:pic>
        <p:pic>
          <p:nvPicPr>
            <p:cNvPr id="10" name="Picture 9">
              <a:extLst>
                <a:ext uri="{FF2B5EF4-FFF2-40B4-BE49-F238E27FC236}">
                  <a16:creationId xmlns:a16="http://schemas.microsoft.com/office/drawing/2014/main" id="{CB068A1C-1E1C-EAB1-D181-58E68802DDAA}"/>
                </a:ext>
              </a:extLst>
            </p:cNvPr>
            <p:cNvPicPr>
              <a:picLocks noChangeAspect="1"/>
            </p:cNvPicPr>
            <p:nvPr/>
          </p:nvPicPr>
          <p:blipFill>
            <a:blip r:embed="rId4"/>
            <a:stretch>
              <a:fillRect/>
            </a:stretch>
          </p:blipFill>
          <p:spPr>
            <a:xfrm>
              <a:off x="2716277" y="125008"/>
              <a:ext cx="3023199" cy="2311200"/>
            </a:xfrm>
            <a:prstGeom prst="rect">
              <a:avLst/>
            </a:prstGeom>
          </p:spPr>
        </p:pic>
        <p:pic>
          <p:nvPicPr>
            <p:cNvPr id="11" name="Picture 10">
              <a:extLst>
                <a:ext uri="{FF2B5EF4-FFF2-40B4-BE49-F238E27FC236}">
                  <a16:creationId xmlns:a16="http://schemas.microsoft.com/office/drawing/2014/main" id="{D60B9743-44D6-E216-1E87-CEE28D21F660}"/>
                </a:ext>
              </a:extLst>
            </p:cNvPr>
            <p:cNvPicPr>
              <a:picLocks noChangeAspect="1"/>
            </p:cNvPicPr>
            <p:nvPr/>
          </p:nvPicPr>
          <p:blipFill>
            <a:blip r:embed="rId5"/>
            <a:stretch>
              <a:fillRect/>
            </a:stretch>
          </p:blipFill>
          <p:spPr>
            <a:xfrm>
              <a:off x="0" y="2632814"/>
              <a:ext cx="3023199" cy="2311200"/>
            </a:xfrm>
            <a:prstGeom prst="rect">
              <a:avLst/>
            </a:prstGeom>
          </p:spPr>
        </p:pic>
        <p:pic>
          <p:nvPicPr>
            <p:cNvPr id="12" name="Picture 11">
              <a:extLst>
                <a:ext uri="{FF2B5EF4-FFF2-40B4-BE49-F238E27FC236}">
                  <a16:creationId xmlns:a16="http://schemas.microsoft.com/office/drawing/2014/main" id="{60497C26-603D-E324-36FE-6C4B52E5270B}"/>
                </a:ext>
              </a:extLst>
            </p:cNvPr>
            <p:cNvPicPr>
              <a:picLocks noChangeAspect="1"/>
            </p:cNvPicPr>
            <p:nvPr/>
          </p:nvPicPr>
          <p:blipFill>
            <a:blip r:embed="rId6"/>
            <a:stretch>
              <a:fillRect/>
            </a:stretch>
          </p:blipFill>
          <p:spPr>
            <a:xfrm>
              <a:off x="2754582" y="2632814"/>
              <a:ext cx="3023199" cy="2311200"/>
            </a:xfrm>
            <a:prstGeom prst="rect">
              <a:avLst/>
            </a:prstGeom>
          </p:spPr>
        </p:pic>
      </p:grpSp>
    </p:spTree>
    <p:extLst>
      <p:ext uri="{BB962C8B-B14F-4D97-AF65-F5344CB8AC3E}">
        <p14:creationId xmlns:p14="http://schemas.microsoft.com/office/powerpoint/2010/main" val="573771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30B951D-3B96-AEBE-8F6C-6ADACC504073}"/>
              </a:ext>
            </a:extLst>
          </p:cNvPr>
          <p:cNvGrpSpPr/>
          <p:nvPr/>
        </p:nvGrpSpPr>
        <p:grpSpPr>
          <a:xfrm>
            <a:off x="3181350" y="1033145"/>
            <a:ext cx="5829305" cy="4791707"/>
            <a:chOff x="0" y="0"/>
            <a:chExt cx="5829782" cy="4791992"/>
          </a:xfrm>
        </p:grpSpPr>
        <p:sp>
          <p:nvSpPr>
            <p:cNvPr id="5" name="TextBox 7">
              <a:extLst>
                <a:ext uri="{FF2B5EF4-FFF2-40B4-BE49-F238E27FC236}">
                  <a16:creationId xmlns:a16="http://schemas.microsoft.com/office/drawing/2014/main" id="{5E5641F3-ED9C-B950-8366-EB8BE027F436}"/>
                </a:ext>
              </a:extLst>
            </p:cNvPr>
            <p:cNvSpPr txBox="1"/>
            <p:nvPr/>
          </p:nvSpPr>
          <p:spPr>
            <a:xfrm>
              <a:off x="1" y="2293258"/>
              <a:ext cx="463550"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6" name="TextBox 8">
              <a:extLst>
                <a:ext uri="{FF2B5EF4-FFF2-40B4-BE49-F238E27FC236}">
                  <a16:creationId xmlns:a16="http://schemas.microsoft.com/office/drawing/2014/main" id="{C8E578DD-1822-D82F-F954-783CAF2C74BE}"/>
                </a:ext>
              </a:extLst>
            </p:cNvPr>
            <p:cNvSpPr txBox="1"/>
            <p:nvPr/>
          </p:nvSpPr>
          <p:spPr>
            <a:xfrm>
              <a:off x="2892710" y="2288987"/>
              <a:ext cx="60007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9">
              <a:extLst>
                <a:ext uri="{FF2B5EF4-FFF2-40B4-BE49-F238E27FC236}">
                  <a16:creationId xmlns:a16="http://schemas.microsoft.com/office/drawing/2014/main" id="{DBA28553-5BE8-D60E-17CE-250CFCD64621}"/>
                </a:ext>
              </a:extLst>
            </p:cNvPr>
            <p:cNvSpPr txBox="1"/>
            <p:nvPr/>
          </p:nvSpPr>
          <p:spPr>
            <a:xfrm>
              <a:off x="1" y="4269"/>
              <a:ext cx="70167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10">
              <a:extLst>
                <a:ext uri="{FF2B5EF4-FFF2-40B4-BE49-F238E27FC236}">
                  <a16:creationId xmlns:a16="http://schemas.microsoft.com/office/drawing/2014/main" id="{0351DE61-0955-46F7-77C5-EAA86EF5470C}"/>
                </a:ext>
              </a:extLst>
            </p:cNvPr>
            <p:cNvSpPr txBox="1"/>
            <p:nvPr/>
          </p:nvSpPr>
          <p:spPr>
            <a:xfrm>
              <a:off x="2892711" y="0"/>
              <a:ext cx="600075" cy="366395"/>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9" name="Picture 8">
              <a:extLst>
                <a:ext uri="{FF2B5EF4-FFF2-40B4-BE49-F238E27FC236}">
                  <a16:creationId xmlns:a16="http://schemas.microsoft.com/office/drawing/2014/main" id="{3B6D217E-1610-E9E2-0DE6-DB87FB8C9292}"/>
                </a:ext>
              </a:extLst>
            </p:cNvPr>
            <p:cNvPicPr>
              <a:picLocks noChangeAspect="1"/>
            </p:cNvPicPr>
            <p:nvPr/>
          </p:nvPicPr>
          <p:blipFill>
            <a:blip r:embed="rId3"/>
            <a:stretch>
              <a:fillRect/>
            </a:stretch>
          </p:blipFill>
          <p:spPr>
            <a:xfrm>
              <a:off x="1" y="191473"/>
              <a:ext cx="2914891" cy="2228400"/>
            </a:xfrm>
            <a:prstGeom prst="rect">
              <a:avLst/>
            </a:prstGeom>
          </p:spPr>
        </p:pic>
        <p:pic>
          <p:nvPicPr>
            <p:cNvPr id="10" name="Picture 9">
              <a:extLst>
                <a:ext uri="{FF2B5EF4-FFF2-40B4-BE49-F238E27FC236}">
                  <a16:creationId xmlns:a16="http://schemas.microsoft.com/office/drawing/2014/main" id="{600F8D92-37B9-FB90-FA8A-AAA791B8DA03}"/>
                </a:ext>
              </a:extLst>
            </p:cNvPr>
            <p:cNvPicPr>
              <a:picLocks noChangeAspect="1"/>
            </p:cNvPicPr>
            <p:nvPr/>
          </p:nvPicPr>
          <p:blipFill>
            <a:blip r:embed="rId4"/>
            <a:stretch>
              <a:fillRect/>
            </a:stretch>
          </p:blipFill>
          <p:spPr>
            <a:xfrm>
              <a:off x="2889868" y="191473"/>
              <a:ext cx="2934000" cy="2243009"/>
            </a:xfrm>
            <a:prstGeom prst="rect">
              <a:avLst/>
            </a:prstGeom>
          </p:spPr>
        </p:pic>
        <p:pic>
          <p:nvPicPr>
            <p:cNvPr id="11" name="Picture 10">
              <a:extLst>
                <a:ext uri="{FF2B5EF4-FFF2-40B4-BE49-F238E27FC236}">
                  <a16:creationId xmlns:a16="http://schemas.microsoft.com/office/drawing/2014/main" id="{8FAC9711-DE43-5353-EC06-EAAA68980CF8}"/>
                </a:ext>
              </a:extLst>
            </p:cNvPr>
            <p:cNvPicPr>
              <a:picLocks noChangeAspect="1"/>
            </p:cNvPicPr>
            <p:nvPr/>
          </p:nvPicPr>
          <p:blipFill>
            <a:blip r:embed="rId5"/>
            <a:stretch>
              <a:fillRect/>
            </a:stretch>
          </p:blipFill>
          <p:spPr>
            <a:xfrm>
              <a:off x="0" y="2563592"/>
              <a:ext cx="2914891" cy="2228400"/>
            </a:xfrm>
            <a:prstGeom prst="rect">
              <a:avLst/>
            </a:prstGeom>
          </p:spPr>
        </p:pic>
        <p:pic>
          <p:nvPicPr>
            <p:cNvPr id="12" name="Picture 11">
              <a:extLst>
                <a:ext uri="{FF2B5EF4-FFF2-40B4-BE49-F238E27FC236}">
                  <a16:creationId xmlns:a16="http://schemas.microsoft.com/office/drawing/2014/main" id="{6B3221BC-E42D-4CAF-0B86-3835656CB47D}"/>
                </a:ext>
              </a:extLst>
            </p:cNvPr>
            <p:cNvPicPr>
              <a:picLocks noChangeAspect="1"/>
            </p:cNvPicPr>
            <p:nvPr/>
          </p:nvPicPr>
          <p:blipFill>
            <a:blip r:embed="rId6"/>
            <a:stretch>
              <a:fillRect/>
            </a:stretch>
          </p:blipFill>
          <p:spPr>
            <a:xfrm>
              <a:off x="2914891" y="2563592"/>
              <a:ext cx="2914891" cy="2228400"/>
            </a:xfrm>
            <a:prstGeom prst="rect">
              <a:avLst/>
            </a:prstGeom>
          </p:spPr>
        </p:pic>
      </p:grpSp>
    </p:spTree>
    <p:extLst>
      <p:ext uri="{BB962C8B-B14F-4D97-AF65-F5344CB8AC3E}">
        <p14:creationId xmlns:p14="http://schemas.microsoft.com/office/powerpoint/2010/main" val="3923179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3D466FC4-A4CC-48F5-B257-3BAA84D43B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4055" y="1409382"/>
            <a:ext cx="5723890" cy="4039235"/>
          </a:xfrm>
          <a:prstGeom prst="rect">
            <a:avLst/>
          </a:prstGeom>
        </p:spPr>
      </p:pic>
    </p:spTree>
    <p:extLst>
      <p:ext uri="{BB962C8B-B14F-4D97-AF65-F5344CB8AC3E}">
        <p14:creationId xmlns:p14="http://schemas.microsoft.com/office/powerpoint/2010/main" val="3755624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CD3B83-70E2-189C-004F-64F4BFC93D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0245" y="1426210"/>
            <a:ext cx="5731510" cy="4005580"/>
          </a:xfrm>
          <a:prstGeom prst="rect">
            <a:avLst/>
          </a:prstGeom>
        </p:spPr>
      </p:pic>
    </p:spTree>
    <p:extLst>
      <p:ext uri="{BB962C8B-B14F-4D97-AF65-F5344CB8AC3E}">
        <p14:creationId xmlns:p14="http://schemas.microsoft.com/office/powerpoint/2010/main" val="3790745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211C656-2C3C-9135-F664-4C26DBF3B13D}"/>
              </a:ext>
            </a:extLst>
          </p:cNvPr>
          <p:cNvGrpSpPr/>
          <p:nvPr/>
        </p:nvGrpSpPr>
        <p:grpSpPr>
          <a:xfrm>
            <a:off x="3158490" y="994093"/>
            <a:ext cx="5402025" cy="4869819"/>
            <a:chOff x="3158490" y="994093"/>
            <a:chExt cx="5402025" cy="4869819"/>
          </a:xfrm>
        </p:grpSpPr>
        <p:sp>
          <p:nvSpPr>
            <p:cNvPr id="5" name="TextBox 5">
              <a:extLst>
                <a:ext uri="{FF2B5EF4-FFF2-40B4-BE49-F238E27FC236}">
                  <a16:creationId xmlns:a16="http://schemas.microsoft.com/office/drawing/2014/main" id="{6665A90E-0924-8B99-4524-DCED1FBCB913}"/>
                </a:ext>
              </a:extLst>
            </p:cNvPr>
            <p:cNvSpPr txBox="1"/>
            <p:nvPr/>
          </p:nvSpPr>
          <p:spPr>
            <a:xfrm>
              <a:off x="3166068" y="3162714"/>
              <a:ext cx="501616" cy="366388"/>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(c)</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6" name="TextBox 6">
              <a:extLst>
                <a:ext uri="{FF2B5EF4-FFF2-40B4-BE49-F238E27FC236}">
                  <a16:creationId xmlns:a16="http://schemas.microsoft.com/office/drawing/2014/main" id="{6747DA71-CCEA-410B-51F9-1367A86EC0CB}"/>
                </a:ext>
              </a:extLst>
            </p:cNvPr>
            <p:cNvSpPr txBox="1"/>
            <p:nvPr/>
          </p:nvSpPr>
          <p:spPr>
            <a:xfrm>
              <a:off x="5789319" y="3170166"/>
              <a:ext cx="649561" cy="366388"/>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(d)</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7" name="TextBox 7">
              <a:extLst>
                <a:ext uri="{FF2B5EF4-FFF2-40B4-BE49-F238E27FC236}">
                  <a16:creationId xmlns:a16="http://schemas.microsoft.com/office/drawing/2014/main" id="{E541244F-0F42-75B9-C281-8AA58E723F70}"/>
                </a:ext>
              </a:extLst>
            </p:cNvPr>
            <p:cNvSpPr txBox="1"/>
            <p:nvPr/>
          </p:nvSpPr>
          <p:spPr>
            <a:xfrm>
              <a:off x="3166068" y="994093"/>
              <a:ext cx="760043" cy="366388"/>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(a)</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sp>
          <p:nvSpPr>
            <p:cNvPr id="8" name="TextBox 8">
              <a:extLst>
                <a:ext uri="{FF2B5EF4-FFF2-40B4-BE49-F238E27FC236}">
                  <a16:creationId xmlns:a16="http://schemas.microsoft.com/office/drawing/2014/main" id="{892D8C41-7ED0-3ACB-AC9E-132723F5C484}"/>
                </a:ext>
              </a:extLst>
            </p:cNvPr>
            <p:cNvSpPr txBox="1"/>
            <p:nvPr/>
          </p:nvSpPr>
          <p:spPr>
            <a:xfrm>
              <a:off x="5789319" y="996804"/>
              <a:ext cx="649561" cy="366388"/>
            </a:xfrm>
            <a:prstGeom prst="rect">
              <a:avLst/>
            </a:prstGeom>
            <a:noFill/>
          </p:spPr>
          <p:txBody>
            <a:bodyPr wrap="square" rtlCol="0">
              <a:spAutoFit/>
            </a:bodyPr>
            <a:lstStyle/>
            <a:p>
              <a:pPr>
                <a:lnSpc>
                  <a:spcPct val="107000"/>
                </a:lnSpc>
                <a:spcAft>
                  <a:spcPts val="800"/>
                </a:spcAft>
              </a:pPr>
              <a:r>
                <a:rPr lang="en-GB" sz="1100" kern="1200">
                  <a:solidFill>
                    <a:srgbClr val="000000"/>
                  </a:solidFill>
                  <a:effectLst/>
                  <a:latin typeface="Arial" panose="020B0604020202020204" pitchFamily="34" charset="0"/>
                  <a:ea typeface="DengXian" panose="02010600030101010101" pitchFamily="2" charset="-122"/>
                  <a:cs typeface="Times New Roman" panose="02020603050405020304" pitchFamily="18" charset="0"/>
                </a:rPr>
                <a:t>(b)</a:t>
              </a:r>
              <a:endParaRPr lang="en-GB" sz="1100">
                <a:effectLst/>
                <a:latin typeface="Calibri" panose="020F0502020204030204" pitchFamily="34" charset="0"/>
                <a:ea typeface="DengXian" panose="02010600030101010101" pitchFamily="2" charset="-122"/>
                <a:cs typeface="Times New Roman" panose="02020603050405020304" pitchFamily="18" charset="0"/>
              </a:endParaRPr>
            </a:p>
          </p:txBody>
        </p:sp>
        <p:pic>
          <p:nvPicPr>
            <p:cNvPr id="9" name="Picture 8">
              <a:extLst>
                <a:ext uri="{FF2B5EF4-FFF2-40B4-BE49-F238E27FC236}">
                  <a16:creationId xmlns:a16="http://schemas.microsoft.com/office/drawing/2014/main" id="{11EC1EF8-FC49-E139-56E3-6C5525607648}"/>
                </a:ext>
              </a:extLst>
            </p:cNvPr>
            <p:cNvPicPr>
              <a:picLocks noChangeAspect="1"/>
            </p:cNvPicPr>
            <p:nvPr/>
          </p:nvPicPr>
          <p:blipFill rotWithShape="1">
            <a:blip r:embed="rId3"/>
            <a:srcRect r="14732"/>
            <a:stretch/>
          </p:blipFill>
          <p:spPr>
            <a:xfrm>
              <a:off x="5843519" y="1138382"/>
              <a:ext cx="2716996" cy="2433554"/>
            </a:xfrm>
            <a:prstGeom prst="rect">
              <a:avLst/>
            </a:prstGeom>
          </p:spPr>
        </p:pic>
        <p:pic>
          <p:nvPicPr>
            <p:cNvPr id="10" name="Picture 9">
              <a:extLst>
                <a:ext uri="{FF2B5EF4-FFF2-40B4-BE49-F238E27FC236}">
                  <a16:creationId xmlns:a16="http://schemas.microsoft.com/office/drawing/2014/main" id="{3DD1FE0F-C830-8D25-D64C-92C23E2CFCFC}"/>
                </a:ext>
              </a:extLst>
            </p:cNvPr>
            <p:cNvPicPr>
              <a:picLocks noChangeAspect="1"/>
            </p:cNvPicPr>
            <p:nvPr/>
          </p:nvPicPr>
          <p:blipFill>
            <a:blip r:embed="rId4"/>
            <a:stretch>
              <a:fillRect/>
            </a:stretch>
          </p:blipFill>
          <p:spPr>
            <a:xfrm>
              <a:off x="3173316" y="3422400"/>
              <a:ext cx="3186416" cy="2433554"/>
            </a:xfrm>
            <a:prstGeom prst="rect">
              <a:avLst/>
            </a:prstGeom>
          </p:spPr>
        </p:pic>
        <p:pic>
          <p:nvPicPr>
            <p:cNvPr id="11" name="Picture 10">
              <a:extLst>
                <a:ext uri="{FF2B5EF4-FFF2-40B4-BE49-F238E27FC236}">
                  <a16:creationId xmlns:a16="http://schemas.microsoft.com/office/drawing/2014/main" id="{0D16DBBF-1025-46DD-D877-B58A07299120}"/>
                </a:ext>
              </a:extLst>
            </p:cNvPr>
            <p:cNvPicPr>
              <a:picLocks noChangeAspect="1"/>
            </p:cNvPicPr>
            <p:nvPr/>
          </p:nvPicPr>
          <p:blipFill rotWithShape="1">
            <a:blip r:embed="rId5"/>
            <a:srcRect r="15627"/>
            <a:stretch/>
          </p:blipFill>
          <p:spPr>
            <a:xfrm>
              <a:off x="5847098" y="3430358"/>
              <a:ext cx="2688469" cy="2433554"/>
            </a:xfrm>
            <a:prstGeom prst="rect">
              <a:avLst/>
            </a:prstGeom>
          </p:spPr>
        </p:pic>
        <p:pic>
          <p:nvPicPr>
            <p:cNvPr id="12" name="Picture 11">
              <a:extLst>
                <a:ext uri="{FF2B5EF4-FFF2-40B4-BE49-F238E27FC236}">
                  <a16:creationId xmlns:a16="http://schemas.microsoft.com/office/drawing/2014/main" id="{609DB87A-EC9C-FBBB-4A4C-62E63F915388}"/>
                </a:ext>
              </a:extLst>
            </p:cNvPr>
            <p:cNvPicPr>
              <a:picLocks noChangeAspect="1"/>
            </p:cNvPicPr>
            <p:nvPr/>
          </p:nvPicPr>
          <p:blipFill>
            <a:blip r:embed="rId6"/>
            <a:stretch>
              <a:fillRect/>
            </a:stretch>
          </p:blipFill>
          <p:spPr>
            <a:xfrm>
              <a:off x="3158490" y="1138382"/>
              <a:ext cx="3194597" cy="2433554"/>
            </a:xfrm>
            <a:prstGeom prst="rect">
              <a:avLst/>
            </a:prstGeom>
          </p:spPr>
        </p:pic>
      </p:grpSp>
    </p:spTree>
    <p:extLst>
      <p:ext uri="{BB962C8B-B14F-4D97-AF65-F5344CB8AC3E}">
        <p14:creationId xmlns:p14="http://schemas.microsoft.com/office/powerpoint/2010/main" val="2040613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2497</Words>
  <Application>Microsoft Office PowerPoint</Application>
  <PresentationFormat>Widescreen</PresentationFormat>
  <Paragraphs>242</Paragraphs>
  <Slides>31</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Xinyi Shen</dc:creator>
  <cp:lastModifiedBy>Xinyi Shen</cp:lastModifiedBy>
  <cp:revision>13</cp:revision>
  <dcterms:created xsi:type="dcterms:W3CDTF">2022-06-12T20:58:12Z</dcterms:created>
  <dcterms:modified xsi:type="dcterms:W3CDTF">2024-07-22T15:34:25Z</dcterms:modified>
</cp:coreProperties>
</file>